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</p:sldMasterIdLst>
  <p:notesMasterIdLst>
    <p:notesMasterId r:id="rId31"/>
  </p:notesMasterIdLst>
  <p:handoutMasterIdLst>
    <p:handoutMasterId r:id="rId32"/>
  </p:handoutMasterIdLst>
  <p:sldIdLst>
    <p:sldId id="891" r:id="rId5"/>
    <p:sldId id="1167" r:id="rId6"/>
    <p:sldId id="1045" r:id="rId7"/>
    <p:sldId id="1134" r:id="rId8"/>
    <p:sldId id="1135" r:id="rId9"/>
    <p:sldId id="1137" r:id="rId10"/>
    <p:sldId id="1138" r:id="rId11"/>
    <p:sldId id="1168" r:id="rId12"/>
    <p:sldId id="1102" r:id="rId13"/>
    <p:sldId id="1174" r:id="rId14"/>
    <p:sldId id="1048" r:id="rId15"/>
    <p:sldId id="1049" r:id="rId16"/>
    <p:sldId id="1050" r:id="rId17"/>
    <p:sldId id="1051" r:id="rId18"/>
    <p:sldId id="1169" r:id="rId19"/>
    <p:sldId id="1161" r:id="rId20"/>
    <p:sldId id="1164" r:id="rId21"/>
    <p:sldId id="1170" r:id="rId22"/>
    <p:sldId id="1171" r:id="rId23"/>
    <p:sldId id="1166" r:id="rId24"/>
    <p:sldId id="1173" r:id="rId25"/>
    <p:sldId id="1127" r:id="rId26"/>
    <p:sldId id="1126" r:id="rId27"/>
    <p:sldId id="1128" r:id="rId28"/>
    <p:sldId id="1130" r:id="rId29"/>
    <p:sldId id="1131" r:id="rId30"/>
  </p:sldIdLst>
  <p:sldSz cx="12192000" cy="6858000"/>
  <p:notesSz cx="9309100" cy="70231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Gentona SemiBold" panose="00000700000000000000" pitchFamily="50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CB1F4F-DE22-4030-BC20-82E53478844B}">
          <p14:sldIdLst>
            <p14:sldId id="891"/>
          </p14:sldIdLst>
        </p14:section>
        <p14:section name="Representing Systems" id="{1CD3B0BF-C2B3-493B-AF25-B7F2B8A39B26}">
          <p14:sldIdLst>
            <p14:sldId id="1167"/>
            <p14:sldId id="1045"/>
            <p14:sldId id="1134"/>
            <p14:sldId id="1135"/>
            <p14:sldId id="1137"/>
            <p14:sldId id="1138"/>
          </p14:sldIdLst>
        </p14:section>
        <p14:section name="System Properties (General)" id="{A95DCC14-B413-445D-A459-195A2E9C636E}">
          <p14:sldIdLst>
            <p14:sldId id="1168"/>
            <p14:sldId id="1102"/>
            <p14:sldId id="1174"/>
            <p14:sldId id="1048"/>
            <p14:sldId id="1049"/>
            <p14:sldId id="1050"/>
            <p14:sldId id="1051"/>
          </p14:sldIdLst>
        </p14:section>
        <p14:section name="System Properties (Linear Time-Invariant)" id="{4070E1F4-4029-4001-A91A-F9B4D2099170}">
          <p14:sldIdLst>
            <p14:sldId id="1169"/>
            <p14:sldId id="1161"/>
            <p14:sldId id="1164"/>
            <p14:sldId id="1170"/>
            <p14:sldId id="1171"/>
            <p14:sldId id="1166"/>
          </p14:sldIdLst>
        </p14:section>
        <p14:section name="Examples" id="{B784A3F5-181B-4B8B-839D-165AEAA4E7F4}">
          <p14:sldIdLst>
            <p14:sldId id="1173"/>
            <p14:sldId id="1127"/>
            <p14:sldId id="1126"/>
            <p14:sldId id="1128"/>
            <p14:sldId id="1130"/>
            <p14:sldId id="11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4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B. HARLEY" initials="JBH" lastIdx="1" clrIdx="0">
    <p:extLst>
      <p:ext uri="{19B8F6BF-5375-455C-9EA6-DF929625EA0E}">
        <p15:presenceInfo xmlns:p15="http://schemas.microsoft.com/office/powerpoint/2012/main" userId="JOEL B. HAR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000000"/>
    <a:srgbClr val="1A4893"/>
    <a:srgbClr val="234994"/>
    <a:srgbClr val="224994"/>
    <a:srgbClr val="376092"/>
    <a:srgbClr val="FA4616"/>
    <a:srgbClr val="C3D69B"/>
    <a:srgbClr val="F79646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7" autoAdjust="0"/>
    <p:restoredTop sz="96357" autoAdjust="0"/>
  </p:normalViewPr>
  <p:slideViewPr>
    <p:cSldViewPr>
      <p:cViewPr varScale="1">
        <p:scale>
          <a:sx n="97" d="100"/>
          <a:sy n="97" d="100"/>
        </p:scale>
        <p:origin x="252" y="72"/>
      </p:cViewPr>
      <p:guideLst>
        <p:guide orient="horz" pos="3840"/>
        <p:guide pos="4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590" y="9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109" cy="352584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907" y="0"/>
            <a:ext cx="4033109" cy="352584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F7E8A9F4-B21F-4218-849E-F2A2A60AA6B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516"/>
            <a:ext cx="4033109" cy="35258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907" y="6670516"/>
            <a:ext cx="4033109" cy="352584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1CB82649-44C8-4DB1-9C59-40B0B3212A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4" cy="3511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2" y="0"/>
            <a:ext cx="4033944" cy="3511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65C58875-E93A-41D8-95F9-BF6DB4C6F479}" type="datetimeFigureOut">
              <a:rPr lang="en-CA" smtClean="0"/>
              <a:pPr/>
              <a:t>2021-09-09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4"/>
            <a:ext cx="7447280" cy="3160395"/>
          </a:xfrm>
          <a:prstGeom prst="rect">
            <a:avLst/>
          </a:prstGeom>
        </p:spPr>
        <p:txBody>
          <a:bodyPr vert="horz" lIns="93308" tIns="46654" rIns="93308" bIns="46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8"/>
            <a:ext cx="4033944" cy="3511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2" y="6670728"/>
            <a:ext cx="4033944" cy="3511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EABADF3B-7EFC-4A41-8083-E8BCAC0B1F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77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2909B-4384-49BE-94D8-CDA3CB61AA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B646F78-682D-4C1D-883C-600A861E3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ABEE3-AFA5-430A-94E5-7F9EFF35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20" y="1066800"/>
            <a:ext cx="11114479" cy="1632314"/>
          </a:xfrm>
          <a:prstGeom prst="rect">
            <a:avLst/>
          </a:prstGeom>
        </p:spPr>
        <p:txBody>
          <a:bodyPr anchor="t"/>
          <a:lstStyle>
            <a:lvl1pPr>
              <a:defRPr sz="5500" b="1">
                <a:solidFill>
                  <a:schemeClr val="bg1"/>
                </a:solidFill>
                <a:latin typeface="Gentona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C4079-9EA2-4ED4-B5A0-1CD665E38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8628D-0248-4F00-8F25-84A0919830FB}"/>
              </a:ext>
            </a:extLst>
          </p:cNvPr>
          <p:cNvSpPr/>
          <p:nvPr userDrawn="1"/>
        </p:nvSpPr>
        <p:spPr>
          <a:xfrm>
            <a:off x="9512174" y="5757830"/>
            <a:ext cx="2679826" cy="10966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87133-2DD3-497A-A42C-43F2155C183B}"/>
              </a:ext>
            </a:extLst>
          </p:cNvPr>
          <p:cNvSpPr txBox="1"/>
          <p:nvPr userDrawn="1"/>
        </p:nvSpPr>
        <p:spPr>
          <a:xfrm>
            <a:off x="696521" y="4361274"/>
            <a:ext cx="1111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Joel B. Harley</a:t>
            </a:r>
            <a:endParaRPr lang="en-US" sz="1000" b="1" dirty="0">
              <a:solidFill>
                <a:schemeClr val="bg1"/>
              </a:solidFill>
              <a:latin typeface="Gentona SemiBold" charset="0"/>
              <a:ea typeface="Gentona SemiBold" charset="0"/>
              <a:cs typeface="Gentona SemiBold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Department of Electrical and Computer Engineering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260B9-4B00-4C49-A925-8A1F88813BDE}"/>
              </a:ext>
            </a:extLst>
          </p:cNvPr>
          <p:cNvSpPr txBox="1"/>
          <p:nvPr userDrawn="1"/>
        </p:nvSpPr>
        <p:spPr>
          <a:xfrm>
            <a:off x="696520" y="2743200"/>
            <a:ext cx="111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ntona SemiBold" charset="0"/>
                <a:ea typeface="Gentona SemiBold" charset="0"/>
                <a:cs typeface="Gentona SemiBold" charset="0"/>
              </a:rPr>
              <a:t>EEL 4750 / EEE 5502: Foundations of Digital Signal Processing</a:t>
            </a:r>
          </a:p>
        </p:txBody>
      </p:sp>
      <p:pic>
        <p:nvPicPr>
          <p:cNvPr id="16" name="Picture 15" descr="A picture containing bottle, red&#10;&#10;Description automatically generated">
            <a:extLst>
              <a:ext uri="{FF2B5EF4-FFF2-40B4-BE49-F238E27FC236}">
                <a16:creationId xmlns:a16="http://schemas.microsoft.com/office/drawing/2014/main" id="{2CB63158-1FF2-4120-99B1-19F7B4633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84" y="5835213"/>
            <a:ext cx="2438405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EB3C3-B50F-4535-A5A0-27EFF25B9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BE7A98-BD15-4BCD-9278-709E777EF3D2}"/>
              </a:ext>
            </a:extLst>
          </p:cNvPr>
          <p:cNvSpPr/>
          <p:nvPr userDrawn="1"/>
        </p:nvSpPr>
        <p:spPr>
          <a:xfrm>
            <a:off x="0" y="-3570"/>
            <a:ext cx="12192000" cy="6858000"/>
          </a:xfrm>
          <a:prstGeom prst="rect">
            <a:avLst/>
          </a:prstGeom>
          <a:solidFill>
            <a:srgbClr val="25406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C7263-5BA8-4BE3-BC36-977B2351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524000"/>
            <a:ext cx="11546417" cy="1066800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73C327-E37C-46EC-9C02-46784545F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7F0A5F-1582-4DD4-8763-E93A6C0CC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2768813"/>
            <a:ext cx="11546416" cy="3429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chemeClr val="accent1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5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1" y="990600"/>
            <a:ext cx="11546417" cy="54864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2800" spc="-50" baseline="0"/>
            </a:lvl1pPr>
            <a:lvl2pPr>
              <a:spcAft>
                <a:spcPts val="800"/>
              </a:spcAft>
              <a:defRPr sz="2600" spc="-50" baseline="0"/>
            </a:lvl2pPr>
            <a:lvl3pPr marL="1005840" indent="-228600">
              <a:spcBef>
                <a:spcPts val="200"/>
              </a:spcBef>
              <a:buFont typeface="Calibri" panose="020F0502020204030204" pitchFamily="34" charset="0"/>
              <a:buChar char="◊"/>
              <a:defRPr sz="2400" spc="-50" baseline="0"/>
            </a:lvl3pPr>
            <a:lvl4pPr>
              <a:defRPr sz="2400" spc="-50" baseline="0"/>
            </a:lvl4pPr>
            <a:lvl5pPr>
              <a:defRPr sz="2400" spc="-5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43218" y="6609944"/>
            <a:ext cx="747183" cy="24805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B1C4FBB0-EB23-4FC5-946B-A18A2E59E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7225FA-0886-4A74-9895-3693FDB36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171450"/>
            <a:ext cx="11546417" cy="5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20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7E67A28-2FE5-4053-A5A4-917C29FF1A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8675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54EA5874-AC89-4FC6-856F-D4D03BA04B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0" y="6609944"/>
            <a:ext cx="6096000" cy="248056"/>
          </a:xfrm>
          <a:prstGeom prst="rect">
            <a:avLst/>
          </a:prstGeom>
          <a:gradFill flip="none" rotWithShape="1">
            <a:gsLst>
              <a:gs pos="0">
                <a:srgbClr val="32587A"/>
              </a:gs>
              <a:gs pos="33000">
                <a:srgbClr val="4A82B4"/>
              </a:gs>
              <a:gs pos="100000">
                <a:srgbClr val="6C9AC3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 3: Continuous-time and Discrete-time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990600"/>
            <a:ext cx="11546417" cy="5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43218" y="6609944"/>
            <a:ext cx="747183" cy="24805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B1C4FBB0-EB23-4FC5-946B-A18A2E59E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0" y="6609944"/>
            <a:ext cx="6096000" cy="2480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b="1" dirty="0">
                <a:latin typeface="+mn-lt"/>
                <a:ea typeface="CMU Bright" panose="02000603000000000000" pitchFamily="2" charset="0"/>
                <a:cs typeface="CMU Bright" panose="02000603000000000000" pitchFamily="2" charset="0"/>
              </a:rPr>
              <a:t>Foundations of Digital Signal Processing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964B8-A20D-4DB8-A197-88EA2ECD6A15}"/>
              </a:ext>
            </a:extLst>
          </p:cNvPr>
          <p:cNvSpPr txBox="1"/>
          <p:nvPr userDrawn="1"/>
        </p:nvSpPr>
        <p:spPr>
          <a:xfrm>
            <a:off x="8988356" y="333357"/>
            <a:ext cx="296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Cambria"/>
                <a:cs typeface="Cambria"/>
              </a:rPr>
              <a:t>University of Florida</a:t>
            </a:r>
          </a:p>
          <a:p>
            <a:pPr algn="r"/>
            <a:r>
              <a:rPr lang="en-US" sz="900" b="0" i="0" dirty="0">
                <a:solidFill>
                  <a:schemeClr val="bg1"/>
                </a:solidFill>
                <a:latin typeface="Cambria"/>
                <a:cs typeface="Cambria"/>
              </a:rPr>
              <a:t>Department of Electrical and Computer Engineering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8957" y="171450"/>
            <a:ext cx="10174818" cy="5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40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4" r:id="rId2"/>
    <p:sldLayoutId id="2147483713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spc="-150" baseline="0">
          <a:solidFill>
            <a:schemeClr val="bg1"/>
          </a:solidFill>
          <a:latin typeface="Gentona SemiBold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0" indent="-274320" algn="l" rtl="0" eaLnBrk="1" fontAlgn="base" hangingPunct="1">
        <a:spcBef>
          <a:spcPts val="2400"/>
        </a:spcBef>
        <a:spcAft>
          <a:spcPct val="0"/>
        </a:spcAft>
        <a:buClr>
          <a:srgbClr val="FA4616"/>
        </a:buClr>
        <a:buSzPct val="75000"/>
        <a:buFont typeface="Wingdings" pitchFamily="2" charset="2"/>
        <a:buChar char=""/>
        <a:defRPr sz="2800" b="1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85750" algn="l" rtl="0" eaLnBrk="1" fontAlgn="base" hangingPunct="1">
        <a:spcBef>
          <a:spcPts val="1000"/>
        </a:spcBef>
        <a:spcAft>
          <a:spcPts val="800"/>
        </a:spcAft>
        <a:buClr>
          <a:srgbClr val="FA4616"/>
        </a:buClr>
        <a:buFont typeface="Wingdings" pitchFamily="2" charset="2"/>
        <a:buChar char="§"/>
        <a:defRPr sz="2600" spc="-50" baseline="0">
          <a:solidFill>
            <a:schemeClr val="tx1"/>
          </a:solidFill>
          <a:latin typeface="+mn-lt"/>
        </a:defRPr>
      </a:lvl2pPr>
      <a:lvl3pPr marL="1005840" indent="-228600" algn="l" rtl="0" eaLnBrk="1" fontAlgn="base" hangingPunct="1">
        <a:spcBef>
          <a:spcPts val="200"/>
        </a:spcBef>
        <a:spcAft>
          <a:spcPct val="0"/>
        </a:spcAft>
        <a:buClr>
          <a:srgbClr val="FA4616"/>
        </a:buClr>
        <a:buSzPct val="75000"/>
        <a:buFont typeface="Calibri" panose="020F0502020204030204" pitchFamily="34" charset="0"/>
        <a:buChar char="◊"/>
        <a:defRPr sz="2400" spc="-50" baseline="0"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ts val="600"/>
        </a:spcBef>
        <a:spcAft>
          <a:spcPct val="0"/>
        </a:spcAft>
        <a:buClr>
          <a:srgbClr val="FA4616"/>
        </a:buClr>
        <a:buFont typeface="Arial" pitchFamily="34" charset="0"/>
        <a:buChar char="•"/>
        <a:defRPr sz="2400" spc="-50" baseline="0">
          <a:solidFill>
            <a:schemeClr val="tx1"/>
          </a:solidFill>
          <a:latin typeface="+mn-lt"/>
        </a:defRPr>
      </a:lvl4pPr>
      <a:lvl5pPr marL="1920240" indent="-228600" algn="l" rtl="0" eaLnBrk="1" fontAlgn="base" hangingPunct="1">
        <a:spcBef>
          <a:spcPts val="600"/>
        </a:spcBef>
        <a:spcAft>
          <a:spcPct val="0"/>
        </a:spcAft>
        <a:buClr>
          <a:srgbClr val="FA4616"/>
        </a:buClr>
        <a:buFont typeface="Arial" pitchFamily="34" charset="0"/>
        <a:buChar char="•"/>
        <a:defRPr sz="2400" i="1" spc="-5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66.png"/><Relationship Id="rId21" Type="http://schemas.openxmlformats.org/officeDocument/2006/relationships/image" Target="../media/image31.png"/><Relationship Id="rId34" Type="http://schemas.openxmlformats.org/officeDocument/2006/relationships/image" Target="../media/image61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30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34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63.png"/><Relationship Id="rId10" Type="http://schemas.openxmlformats.org/officeDocument/2006/relationships/image" Target="../media/image13.png"/><Relationship Id="rId19" Type="http://schemas.openxmlformats.org/officeDocument/2006/relationships/image" Target="../media/image29.png"/><Relationship Id="rId31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72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75.png"/><Relationship Id="rId7" Type="http://schemas.openxmlformats.org/officeDocument/2006/relationships/image" Target="../media/image9.png"/><Relationship Id="rId2" Type="http://schemas.openxmlformats.org/officeDocument/2006/relationships/image" Target="../media/image69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5.png"/><Relationship Id="rId21" Type="http://schemas.openxmlformats.org/officeDocument/2006/relationships/image" Target="../media/image3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4.png"/><Relationship Id="rId2" Type="http://schemas.openxmlformats.org/officeDocument/2006/relationships/image" Target="../media/image76.png"/><Relationship Id="rId16" Type="http://schemas.openxmlformats.org/officeDocument/2006/relationships/image" Target="../media/image18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3.png"/><Relationship Id="rId32" Type="http://schemas.openxmlformats.org/officeDocument/2006/relationships/image" Target="../media/image7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2.png"/><Relationship Id="rId19" Type="http://schemas.openxmlformats.org/officeDocument/2006/relationships/image" Target="../media/image28.png"/><Relationship Id="rId31" Type="http://schemas.openxmlformats.org/officeDocument/2006/relationships/image" Target="../media/image7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77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78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8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8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86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87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5.png"/><Relationship Id="rId21" Type="http://schemas.openxmlformats.org/officeDocument/2006/relationships/image" Target="../media/image3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4.png"/><Relationship Id="rId2" Type="http://schemas.openxmlformats.org/officeDocument/2006/relationships/image" Target="../media/image55.png"/><Relationship Id="rId16" Type="http://schemas.openxmlformats.org/officeDocument/2006/relationships/image" Target="../media/image18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2.png"/><Relationship Id="rId19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2BBF989A-929F-47F9-B0E2-8D4A05D3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3: Continuous and Discrete-Time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990600"/>
            <a:ext cx="11546417" cy="2948764"/>
          </a:xfrm>
        </p:spPr>
        <p:txBody>
          <a:bodyPr/>
          <a:lstStyle/>
          <a:p>
            <a:r>
              <a:rPr lang="en-US" dirty="0"/>
              <a:t>Linear / Nonlinear</a:t>
            </a:r>
          </a:p>
          <a:p>
            <a:pPr lvl="1"/>
            <a:r>
              <a:rPr lang="en-US" dirty="0"/>
              <a:t>A system is linear 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5D31A3-5167-426E-9507-EADE866B0ED7}"/>
              </a:ext>
            </a:extLst>
          </p:cNvPr>
          <p:cNvGrpSpPr/>
          <p:nvPr/>
        </p:nvGrpSpPr>
        <p:grpSpPr>
          <a:xfrm>
            <a:off x="3487863" y="1463566"/>
            <a:ext cx="5526452" cy="4855435"/>
            <a:chOff x="3487863" y="1463566"/>
            <a:chExt cx="5526452" cy="48554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AC7127-0919-407E-A9C1-0B53FFC202BE}"/>
                </a:ext>
              </a:extLst>
            </p:cNvPr>
            <p:cNvSpPr txBox="1"/>
            <p:nvPr/>
          </p:nvSpPr>
          <p:spPr>
            <a:xfrm>
              <a:off x="4938211" y="3441163"/>
              <a:ext cx="74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=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891782D-9B89-4960-8A5D-4CF9ACE34BF8}"/>
                </a:ext>
              </a:extLst>
            </p:cNvPr>
            <p:cNvGrpSpPr/>
            <p:nvPr/>
          </p:nvGrpSpPr>
          <p:grpSpPr>
            <a:xfrm>
              <a:off x="3487863" y="1463566"/>
              <a:ext cx="3021004" cy="2366684"/>
              <a:chOff x="2030338" y="4125792"/>
              <a:chExt cx="3021004" cy="23666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ounded Rectangle 3">
                    <a:extLst>
                      <a:ext uri="{FF2B5EF4-FFF2-40B4-BE49-F238E27FC236}">
                        <a16:creationId xmlns:a16="http://schemas.microsoft.com/office/drawing/2014/main" id="{CCB3AB6C-4CD2-4F74-B463-F990EC5323C3}"/>
                      </a:ext>
                    </a:extLst>
                  </p:cNvPr>
                  <p:cNvSpPr/>
                  <p:nvPr/>
                </p:nvSpPr>
                <p:spPr>
                  <a:xfrm>
                    <a:off x="2988507" y="4574767"/>
                    <a:ext cx="838200" cy="58105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ounded Rectangle 3">
                    <a:extLst>
                      <a:ext uri="{FF2B5EF4-FFF2-40B4-BE49-F238E27FC236}">
                        <a16:creationId xmlns:a16="http://schemas.microsoft.com/office/drawing/2014/main" id="{CCB3AB6C-4CD2-4F74-B463-F990EC5323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507" y="4574767"/>
                    <a:ext cx="838200" cy="581055"/>
                  </a:xfrm>
                  <a:prstGeom prst="round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9">
                    <a:extLst>
                      <a:ext uri="{FF2B5EF4-FFF2-40B4-BE49-F238E27FC236}">
                        <a16:creationId xmlns:a16="http://schemas.microsoft.com/office/drawing/2014/main" id="{693160E8-ED98-4968-93E8-DB2B642A6690}"/>
                      </a:ext>
                    </a:extLst>
                  </p:cNvPr>
                  <p:cNvSpPr/>
                  <p:nvPr/>
                </p:nvSpPr>
                <p:spPr>
                  <a:xfrm>
                    <a:off x="2988507" y="5514222"/>
                    <a:ext cx="838200" cy="58105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ounded Rectangle 39">
                    <a:extLst>
                      <a:ext uri="{FF2B5EF4-FFF2-40B4-BE49-F238E27FC236}">
                        <a16:creationId xmlns:a16="http://schemas.microsoft.com/office/drawing/2014/main" id="{693160E8-ED98-4968-93E8-DB2B642A669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507" y="5514222"/>
                    <a:ext cx="838200" cy="581055"/>
                  </a:xfrm>
                  <a:prstGeom prst="round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665EE45-C2A7-485F-8B89-AAFA9F3F1317}"/>
                      </a:ext>
                    </a:extLst>
                  </p:cNvPr>
                  <p:cNvSpPr txBox="1"/>
                  <p:nvPr/>
                </p:nvSpPr>
                <p:spPr>
                  <a:xfrm>
                    <a:off x="2030338" y="4665238"/>
                    <a:ext cx="762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665EE45-C2A7-485F-8B89-AAFA9F3F13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0338" y="4665238"/>
                    <a:ext cx="762000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B61C28B-7183-4F94-90BC-19AA71DE5FF5}"/>
                      </a:ext>
                    </a:extLst>
                  </p:cNvPr>
                  <p:cNvSpPr txBox="1"/>
                  <p:nvPr/>
                </p:nvSpPr>
                <p:spPr>
                  <a:xfrm>
                    <a:off x="2030338" y="5603531"/>
                    <a:ext cx="762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B61C28B-7183-4F94-90BC-19AA71DE5F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0338" y="5603531"/>
                    <a:ext cx="762000" cy="4001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FCA1671-0B20-4E59-9355-9A1417E3EA0B}"/>
                  </a:ext>
                </a:extLst>
              </p:cNvPr>
              <p:cNvCxnSpPr>
                <a:cxnSpLocks/>
                <a:stCxn id="36" idx="3"/>
                <a:endCxn id="34" idx="1"/>
              </p:cNvCxnSpPr>
              <p:nvPr/>
            </p:nvCxnSpPr>
            <p:spPr>
              <a:xfrm>
                <a:off x="2792338" y="4865293"/>
                <a:ext cx="196169" cy="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0F4680C-68C8-424A-A237-99D86213BF74}"/>
                  </a:ext>
                </a:extLst>
              </p:cNvPr>
              <p:cNvCxnSpPr>
                <a:cxnSpLocks/>
                <a:stCxn id="37" idx="3"/>
                <a:endCxn id="35" idx="1"/>
              </p:cNvCxnSpPr>
              <p:nvPr/>
            </p:nvCxnSpPr>
            <p:spPr>
              <a:xfrm>
                <a:off x="2792338" y="5803586"/>
                <a:ext cx="196169" cy="11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A2FF917-4E58-47BF-AC4C-ADB5622A90D3}"/>
                  </a:ext>
                </a:extLst>
              </p:cNvPr>
              <p:cNvSpPr/>
              <p:nvPr/>
            </p:nvSpPr>
            <p:spPr>
              <a:xfrm>
                <a:off x="4419600" y="5170945"/>
                <a:ext cx="329184" cy="3291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US" sz="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Elbow Connector 18">
                <a:extLst>
                  <a:ext uri="{FF2B5EF4-FFF2-40B4-BE49-F238E27FC236}">
                    <a16:creationId xmlns:a16="http://schemas.microsoft.com/office/drawing/2014/main" id="{20752E36-6A20-4337-885C-EE82C6985010}"/>
                  </a:ext>
                </a:extLst>
              </p:cNvPr>
              <p:cNvCxnSpPr>
                <a:cxnSpLocks/>
                <a:stCxn id="43" idx="7"/>
                <a:endCxn id="40" idx="0"/>
              </p:cNvCxnSpPr>
              <p:nvPr/>
            </p:nvCxnSpPr>
            <p:spPr>
              <a:xfrm>
                <a:off x="4419589" y="4867961"/>
                <a:ext cx="164603" cy="302984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920B076-C349-4343-9AF5-69BDE47660D5}"/>
                  </a:ext>
                </a:extLst>
              </p:cNvPr>
              <p:cNvCxnSpPr>
                <a:cxnSpLocks/>
                <a:stCxn id="40" idx="6"/>
              </p:cNvCxnSpPr>
              <p:nvPr/>
            </p:nvCxnSpPr>
            <p:spPr>
              <a:xfrm>
                <a:off x="4748784" y="5335537"/>
                <a:ext cx="30255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819BE70-CFB3-48D0-AC6F-DAE12835BB8D}"/>
                  </a:ext>
                </a:extLst>
              </p:cNvPr>
              <p:cNvSpPr/>
              <p:nvPr/>
            </p:nvSpPr>
            <p:spPr>
              <a:xfrm rot="2700000">
                <a:off x="4086681" y="4701507"/>
                <a:ext cx="332908" cy="3329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US" sz="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C30B673-8AEF-4B19-AA85-CF9CB18C8EB5}"/>
                  </a:ext>
                </a:extLst>
              </p:cNvPr>
              <p:cNvCxnSpPr>
                <a:cxnSpLocks/>
                <a:stCxn id="34" idx="3"/>
                <a:endCxn id="43" idx="3"/>
              </p:cNvCxnSpPr>
              <p:nvPr/>
            </p:nvCxnSpPr>
            <p:spPr>
              <a:xfrm>
                <a:off x="3826707" y="4865295"/>
                <a:ext cx="259974" cy="2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18">
                <a:extLst>
                  <a:ext uri="{FF2B5EF4-FFF2-40B4-BE49-F238E27FC236}">
                    <a16:creationId xmlns:a16="http://schemas.microsoft.com/office/drawing/2014/main" id="{F7199AEE-C016-490C-A4B6-AC779DD55531}"/>
                  </a:ext>
                </a:extLst>
              </p:cNvPr>
              <p:cNvCxnSpPr>
                <a:cxnSpLocks/>
                <a:stCxn id="46" idx="7"/>
                <a:endCxn id="40" idx="4"/>
              </p:cNvCxnSpPr>
              <p:nvPr/>
            </p:nvCxnSpPr>
            <p:spPr>
              <a:xfrm flipV="1">
                <a:off x="4426852" y="5500129"/>
                <a:ext cx="157340" cy="30947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563EE3E-C462-4F4C-80A0-872D900C653B}"/>
                  </a:ext>
                </a:extLst>
              </p:cNvPr>
              <p:cNvSpPr/>
              <p:nvPr/>
            </p:nvSpPr>
            <p:spPr>
              <a:xfrm rot="2700000">
                <a:off x="4093944" y="5643146"/>
                <a:ext cx="332908" cy="3329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US" sz="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5AC2D10-F924-4B31-9A4E-274D619CD9C9}"/>
                  </a:ext>
                </a:extLst>
              </p:cNvPr>
              <p:cNvCxnSpPr>
                <a:cxnSpLocks/>
                <a:stCxn id="35" idx="3"/>
                <a:endCxn id="46" idx="3"/>
              </p:cNvCxnSpPr>
              <p:nvPr/>
            </p:nvCxnSpPr>
            <p:spPr>
              <a:xfrm>
                <a:off x="3826707" y="5804750"/>
                <a:ext cx="267237" cy="48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85C83EDA-CCC6-4C9F-9096-18A12278A22F}"/>
                      </a:ext>
                    </a:extLst>
                  </p:cNvPr>
                  <p:cNvSpPr txBox="1"/>
                  <p:nvPr/>
                </p:nvSpPr>
                <p:spPr>
                  <a:xfrm>
                    <a:off x="4016204" y="4125792"/>
                    <a:ext cx="470804" cy="326243"/>
                  </a:xfrm>
                  <a:prstGeom prst="rect">
                    <a:avLst/>
                  </a:prstGeom>
                  <a:noFill/>
                </p:spPr>
                <p:txBody>
                  <a:bodyPr wrap="square" tIns="9144" bIns="9144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85C83EDA-CCC6-4C9F-9096-18A12278A2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6204" y="4125792"/>
                    <a:ext cx="470804" cy="326243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BF470A9-E1CE-4A72-BAC3-4D03FC328EEF}"/>
                  </a:ext>
                </a:extLst>
              </p:cNvPr>
              <p:cNvCxnSpPr>
                <a:cxnSpLocks/>
                <a:stCxn id="48" idx="2"/>
                <a:endCxn id="43" idx="1"/>
              </p:cNvCxnSpPr>
              <p:nvPr/>
            </p:nvCxnSpPr>
            <p:spPr>
              <a:xfrm>
                <a:off x="4251606" y="4452035"/>
                <a:ext cx="1529" cy="2494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025A0AA-6316-45C8-B834-1DC44281B33F}"/>
                      </a:ext>
                    </a:extLst>
                  </p:cNvPr>
                  <p:cNvSpPr txBox="1"/>
                  <p:nvPr/>
                </p:nvSpPr>
                <p:spPr>
                  <a:xfrm>
                    <a:off x="4016204" y="6166233"/>
                    <a:ext cx="470804" cy="326243"/>
                  </a:xfrm>
                  <a:prstGeom prst="rect">
                    <a:avLst/>
                  </a:prstGeom>
                  <a:noFill/>
                </p:spPr>
                <p:txBody>
                  <a:bodyPr wrap="square" tIns="9144" bIns="9144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025A0AA-6316-45C8-B834-1DC44281B3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6204" y="6166233"/>
                    <a:ext cx="470804" cy="326243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92D5DB4-8728-4887-BEF3-EA6778A0B18B}"/>
                  </a:ext>
                </a:extLst>
              </p:cNvPr>
              <p:cNvCxnSpPr>
                <a:cxnSpLocks/>
                <a:stCxn id="50" idx="0"/>
                <a:endCxn id="46" idx="5"/>
              </p:cNvCxnSpPr>
              <p:nvPr/>
            </p:nvCxnSpPr>
            <p:spPr>
              <a:xfrm flipV="1">
                <a:off x="4251606" y="5976054"/>
                <a:ext cx="8792" cy="1901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8D87360-F973-4262-A2AF-89B04B3C3A82}"/>
                </a:ext>
              </a:extLst>
            </p:cNvPr>
            <p:cNvGrpSpPr/>
            <p:nvPr/>
          </p:nvGrpSpPr>
          <p:grpSpPr>
            <a:xfrm>
              <a:off x="3513263" y="3952317"/>
              <a:ext cx="3067569" cy="2366684"/>
              <a:chOff x="6512306" y="4026686"/>
              <a:chExt cx="3067569" cy="23666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5367DEB-FD8F-4A64-B3D3-A7FC0BF2A4C8}"/>
                      </a:ext>
                    </a:extLst>
                  </p:cNvPr>
                  <p:cNvSpPr txBox="1"/>
                  <p:nvPr/>
                </p:nvSpPr>
                <p:spPr>
                  <a:xfrm>
                    <a:off x="6512306" y="4566132"/>
                    <a:ext cx="762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5367DEB-FD8F-4A64-B3D3-A7FC0BF2A4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2306" y="4566132"/>
                    <a:ext cx="762000" cy="40011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87768E3-6D0F-4DD7-AFE0-6E3ACFD2AF12}"/>
                      </a:ext>
                    </a:extLst>
                  </p:cNvPr>
                  <p:cNvSpPr txBox="1"/>
                  <p:nvPr/>
                </p:nvSpPr>
                <p:spPr>
                  <a:xfrm>
                    <a:off x="6512306" y="5504425"/>
                    <a:ext cx="762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87768E3-6D0F-4DD7-AFE0-6E3ACFD2AF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2306" y="5504425"/>
                    <a:ext cx="762000" cy="400110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2179A0A-D8DE-409F-BCF1-F2FD6E4F63A2}"/>
                  </a:ext>
                </a:extLst>
              </p:cNvPr>
              <p:cNvSpPr/>
              <p:nvPr/>
            </p:nvSpPr>
            <p:spPr>
              <a:xfrm>
                <a:off x="7810617" y="5071839"/>
                <a:ext cx="329184" cy="3291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US" sz="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Elbow Connector 18">
                <a:extLst>
                  <a:ext uri="{FF2B5EF4-FFF2-40B4-BE49-F238E27FC236}">
                    <a16:creationId xmlns:a16="http://schemas.microsoft.com/office/drawing/2014/main" id="{3B28FC67-9607-486B-8C63-070971D5A3BB}"/>
                  </a:ext>
                </a:extLst>
              </p:cNvPr>
              <p:cNvCxnSpPr>
                <a:cxnSpLocks/>
                <a:stCxn id="58" idx="7"/>
                <a:endCxn id="55" idx="0"/>
              </p:cNvCxnSpPr>
              <p:nvPr/>
            </p:nvCxnSpPr>
            <p:spPr>
              <a:xfrm>
                <a:off x="7810606" y="4768855"/>
                <a:ext cx="164603" cy="302984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348CCB-C80D-485A-A467-E3FB5FC0ECFC}"/>
                  </a:ext>
                </a:extLst>
              </p:cNvPr>
              <p:cNvCxnSpPr>
                <a:cxnSpLocks/>
                <a:stCxn id="55" idx="6"/>
                <a:endCxn id="66" idx="1"/>
              </p:cNvCxnSpPr>
              <p:nvPr/>
            </p:nvCxnSpPr>
            <p:spPr>
              <a:xfrm>
                <a:off x="8139801" y="5236431"/>
                <a:ext cx="3009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F527D7F-44F2-470F-AA6E-B2371FB0CB43}"/>
                  </a:ext>
                </a:extLst>
              </p:cNvPr>
              <p:cNvSpPr/>
              <p:nvPr/>
            </p:nvSpPr>
            <p:spPr>
              <a:xfrm rot="2700000">
                <a:off x="7477698" y="4602401"/>
                <a:ext cx="332908" cy="3329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US" sz="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05A5E0C-C763-4E0B-8D10-9919C043CEC4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7217724" y="4766189"/>
                <a:ext cx="259974" cy="2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18">
                <a:extLst>
                  <a:ext uri="{FF2B5EF4-FFF2-40B4-BE49-F238E27FC236}">
                    <a16:creationId xmlns:a16="http://schemas.microsoft.com/office/drawing/2014/main" id="{C8932301-287F-49DD-B434-ED3453CE6977}"/>
                  </a:ext>
                </a:extLst>
              </p:cNvPr>
              <p:cNvCxnSpPr>
                <a:cxnSpLocks/>
                <a:stCxn id="61" idx="7"/>
                <a:endCxn id="55" idx="4"/>
              </p:cNvCxnSpPr>
              <p:nvPr/>
            </p:nvCxnSpPr>
            <p:spPr>
              <a:xfrm flipV="1">
                <a:off x="7817869" y="5401023"/>
                <a:ext cx="157340" cy="30947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C74A372-9810-4221-B4C8-83818E349FC6}"/>
                  </a:ext>
                </a:extLst>
              </p:cNvPr>
              <p:cNvSpPr/>
              <p:nvPr/>
            </p:nvSpPr>
            <p:spPr>
              <a:xfrm rot="2700000">
                <a:off x="7484961" y="5544040"/>
                <a:ext cx="332908" cy="3329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endParaRPr lang="en-US" sz="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5FEFEBA-E3B1-4D5F-A31D-DA3087614ACC}"/>
                  </a:ext>
                </a:extLst>
              </p:cNvPr>
              <p:cNvCxnSpPr>
                <a:cxnSpLocks/>
                <a:endCxn id="61" idx="3"/>
              </p:cNvCxnSpPr>
              <p:nvPr/>
            </p:nvCxnSpPr>
            <p:spPr>
              <a:xfrm>
                <a:off x="7217724" y="5705644"/>
                <a:ext cx="267237" cy="48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C9EF359-E7B2-469C-BD20-E7D1C92FC8F8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7642623" y="4352929"/>
                <a:ext cx="1529" cy="2494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0DB7BE2-8E0A-4F16-AC60-EDE18A1B71E0}"/>
                      </a:ext>
                    </a:extLst>
                  </p:cNvPr>
                  <p:cNvSpPr txBox="1"/>
                  <p:nvPr/>
                </p:nvSpPr>
                <p:spPr>
                  <a:xfrm>
                    <a:off x="7407221" y="6067127"/>
                    <a:ext cx="470804" cy="326243"/>
                  </a:xfrm>
                  <a:prstGeom prst="rect">
                    <a:avLst/>
                  </a:prstGeom>
                  <a:noFill/>
                </p:spPr>
                <p:txBody>
                  <a:bodyPr wrap="square" tIns="9144" bIns="9144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0DB7BE2-8E0A-4F16-AC60-EDE18A1B71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7221" y="6067127"/>
                    <a:ext cx="470804" cy="326243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b="-37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A5731A8-DB8E-4E95-A628-7C2A9E728CA9}"/>
                  </a:ext>
                </a:extLst>
              </p:cNvPr>
              <p:cNvCxnSpPr>
                <a:cxnSpLocks/>
                <a:stCxn id="64" idx="0"/>
                <a:endCxn id="61" idx="5"/>
              </p:cNvCxnSpPr>
              <p:nvPr/>
            </p:nvCxnSpPr>
            <p:spPr>
              <a:xfrm flipV="1">
                <a:off x="7642623" y="5876948"/>
                <a:ext cx="8792" cy="1901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ounded Rectangle 3">
                    <a:extLst>
                      <a:ext uri="{FF2B5EF4-FFF2-40B4-BE49-F238E27FC236}">
                        <a16:creationId xmlns:a16="http://schemas.microsoft.com/office/drawing/2014/main" id="{BB02D49A-BB10-421F-BD46-E0A99D468D9A}"/>
                      </a:ext>
                    </a:extLst>
                  </p:cNvPr>
                  <p:cNvSpPr/>
                  <p:nvPr/>
                </p:nvSpPr>
                <p:spPr>
                  <a:xfrm>
                    <a:off x="8440738" y="4945903"/>
                    <a:ext cx="838200" cy="58105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Rounded Rectangle 3">
                    <a:extLst>
                      <a:ext uri="{FF2B5EF4-FFF2-40B4-BE49-F238E27FC236}">
                        <a16:creationId xmlns:a16="http://schemas.microsoft.com/office/drawing/2014/main" id="{BB02D49A-BB10-421F-BD46-E0A99D468D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40738" y="4945903"/>
                    <a:ext cx="838200" cy="581055"/>
                  </a:xfrm>
                  <a:prstGeom prst="round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5829DB1-1C2A-477A-B6CC-C65F6D7B916B}"/>
                  </a:ext>
                </a:extLst>
              </p:cNvPr>
              <p:cNvCxnSpPr>
                <a:cxnSpLocks/>
                <a:stCxn id="66" idx="3"/>
              </p:cNvCxnSpPr>
              <p:nvPr/>
            </p:nvCxnSpPr>
            <p:spPr>
              <a:xfrm>
                <a:off x="9278938" y="5236431"/>
                <a:ext cx="3009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16E4A4D2-7EF0-447F-B6AC-D72EA3630FEC}"/>
                      </a:ext>
                    </a:extLst>
                  </p:cNvPr>
                  <p:cNvSpPr txBox="1"/>
                  <p:nvPr/>
                </p:nvSpPr>
                <p:spPr>
                  <a:xfrm>
                    <a:off x="7416013" y="4026686"/>
                    <a:ext cx="470804" cy="326243"/>
                  </a:xfrm>
                  <a:prstGeom prst="rect">
                    <a:avLst/>
                  </a:prstGeom>
                  <a:noFill/>
                </p:spPr>
                <p:txBody>
                  <a:bodyPr wrap="square" tIns="9144" bIns="9144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16E4A4D2-7EF0-447F-B6AC-D72EA363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6013" y="4026686"/>
                    <a:ext cx="470804" cy="326243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212AE82-AEB4-4C26-999C-C89BD7155DB4}"/>
                    </a:ext>
                  </a:extLst>
                </p:cNvPr>
                <p:cNvSpPr/>
                <p:nvPr/>
              </p:nvSpPr>
              <p:spPr>
                <a:xfrm>
                  <a:off x="6337300" y="2474882"/>
                  <a:ext cx="26770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212AE82-AEB4-4C26-999C-C89BD7155D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300" y="2474882"/>
                  <a:ext cx="2677015" cy="36933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CB53B47-30EB-42EA-81AC-7812EDE8CDC4}"/>
                    </a:ext>
                  </a:extLst>
                </p:cNvPr>
                <p:cNvSpPr/>
                <p:nvPr/>
              </p:nvSpPr>
              <p:spPr>
                <a:xfrm>
                  <a:off x="6569476" y="4948238"/>
                  <a:ext cx="21800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CB53B47-30EB-42EA-81AC-7812EDE8CD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476" y="4948238"/>
                  <a:ext cx="2180019" cy="369332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805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Time-invariant / Time-varying</a:t>
                </a:r>
              </a:p>
              <a:p>
                <a:pPr lvl="1"/>
                <a:r>
                  <a:rPr lang="en-US" dirty="0"/>
                  <a:t>A system is time-invariant if</a:t>
                </a:r>
              </a:p>
              <a:p>
                <a:pPr marL="26289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262890" lvl="1" indent="0" algn="ctr">
                  <a:spcAft>
                    <a:spcPts val="1000"/>
                  </a:spcAft>
                  <a:buNone/>
                </a:pPr>
                <a:r>
                  <a:rPr lang="en-US" dirty="0"/>
                  <a:t>then</a:t>
                </a:r>
              </a:p>
              <a:p>
                <a:pPr marL="26289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CCB61E6-0A64-4C47-ACCE-08BCF18484FC}"/>
              </a:ext>
            </a:extLst>
          </p:cNvPr>
          <p:cNvGrpSpPr/>
          <p:nvPr/>
        </p:nvGrpSpPr>
        <p:grpSpPr>
          <a:xfrm>
            <a:off x="2286000" y="4291603"/>
            <a:ext cx="7267989" cy="1770186"/>
            <a:chOff x="3429000" y="4297913"/>
            <a:chExt cx="7267989" cy="1770186"/>
          </a:xfrm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EBB37056-9045-4E37-8D2D-8D12007A20F2}"/>
                </a:ext>
              </a:extLst>
            </p:cNvPr>
            <p:cNvSpPr/>
            <p:nvPr/>
          </p:nvSpPr>
          <p:spPr>
            <a:xfrm>
              <a:off x="4572529" y="4298957"/>
              <a:ext cx="1723438" cy="581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Delay by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8BC08FF-2AF5-4DF8-9C3E-3A3CBF5DC7D2}"/>
                    </a:ext>
                  </a:extLst>
                </p:cNvPr>
                <p:cNvSpPr txBox="1"/>
                <p:nvPr/>
              </p:nvSpPr>
              <p:spPr>
                <a:xfrm>
                  <a:off x="3429529" y="4389428"/>
                  <a:ext cx="762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8BC08FF-2AF5-4DF8-9C3E-3A3CBF5DC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529" y="4389428"/>
                  <a:ext cx="762000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8869FCC-5EEF-43DD-B13C-7C1994E7D527}"/>
                </a:ext>
              </a:extLst>
            </p:cNvPr>
            <p:cNvCxnSpPr>
              <a:cxnSpLocks/>
              <a:stCxn id="41" idx="3"/>
              <a:endCxn id="39" idx="1"/>
            </p:cNvCxnSpPr>
            <p:nvPr/>
          </p:nvCxnSpPr>
          <p:spPr>
            <a:xfrm>
              <a:off x="4191529" y="4589483"/>
              <a:ext cx="38100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3406A69-DA51-41F7-A287-7483A8C93666}"/>
                </a:ext>
              </a:extLst>
            </p:cNvPr>
            <p:cNvCxnSpPr>
              <a:cxnSpLocks/>
              <a:stCxn id="59" idx="3"/>
            </p:cNvCxnSpPr>
            <p:nvPr/>
          </p:nvCxnSpPr>
          <p:spPr>
            <a:xfrm>
              <a:off x="7536713" y="4588441"/>
              <a:ext cx="4053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E03246-23D0-453C-AA49-EA78B4C19F6E}"/>
                </a:ext>
              </a:extLst>
            </p:cNvPr>
            <p:cNvSpPr txBox="1"/>
            <p:nvPr/>
          </p:nvSpPr>
          <p:spPr>
            <a:xfrm>
              <a:off x="5838220" y="4557445"/>
              <a:ext cx="74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3">
                  <a:extLst>
                    <a:ext uri="{FF2B5EF4-FFF2-40B4-BE49-F238E27FC236}">
                      <a16:creationId xmlns:a16="http://schemas.microsoft.com/office/drawing/2014/main" id="{050058D6-5EA8-4887-A443-83675E2B0DCE}"/>
                    </a:ext>
                  </a:extLst>
                </p:cNvPr>
                <p:cNvSpPr/>
                <p:nvPr/>
              </p:nvSpPr>
              <p:spPr>
                <a:xfrm>
                  <a:off x="6698513" y="4297913"/>
                  <a:ext cx="838200" cy="58105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ounded Rectangle 3">
                  <a:extLst>
                    <a:ext uri="{FF2B5EF4-FFF2-40B4-BE49-F238E27FC236}">
                      <a16:creationId xmlns:a16="http://schemas.microsoft.com/office/drawing/2014/main" id="{050058D6-5EA8-4887-A443-83675E2B0D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513" y="4297913"/>
                  <a:ext cx="838200" cy="581055"/>
                </a:xfrm>
                <a:prstGeom prst="round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ED586CF-79F7-472D-8C44-32DA389D00FA}"/>
                </a:ext>
              </a:extLst>
            </p:cNvPr>
            <p:cNvCxnSpPr>
              <a:cxnSpLocks/>
              <a:stCxn id="39" idx="3"/>
              <a:endCxn id="59" idx="1"/>
            </p:cNvCxnSpPr>
            <p:nvPr/>
          </p:nvCxnSpPr>
          <p:spPr>
            <a:xfrm flipV="1">
              <a:off x="6295967" y="4588441"/>
              <a:ext cx="402546" cy="1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ED38292-3A73-41F8-9D4B-A3471D8CB1B1}"/>
                    </a:ext>
                  </a:extLst>
                </p:cNvPr>
                <p:cNvSpPr txBox="1"/>
                <p:nvPr/>
              </p:nvSpPr>
              <p:spPr>
                <a:xfrm>
                  <a:off x="3429000" y="5523427"/>
                  <a:ext cx="762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ED38292-3A73-41F8-9D4B-A3471D8CB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5523427"/>
                  <a:ext cx="762000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D5B85E6-42AB-4F42-8407-35263F68B964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>
              <a:off x="4191000" y="5723482"/>
              <a:ext cx="381000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9EB2FFD-3A4D-4D99-8A95-CAED8A84B744}"/>
                </a:ext>
              </a:extLst>
            </p:cNvPr>
            <p:cNvCxnSpPr>
              <a:cxnSpLocks/>
              <a:stCxn id="74" idx="3"/>
            </p:cNvCxnSpPr>
            <p:nvPr/>
          </p:nvCxnSpPr>
          <p:spPr>
            <a:xfrm>
              <a:off x="7536713" y="5722440"/>
              <a:ext cx="4048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0169B10-2562-4459-9A88-67C050126E7C}"/>
                </a:ext>
              </a:extLst>
            </p:cNvPr>
            <p:cNvCxnSpPr>
              <a:cxnSpLocks/>
              <a:stCxn id="75" idx="3"/>
              <a:endCxn id="74" idx="1"/>
            </p:cNvCxnSpPr>
            <p:nvPr/>
          </p:nvCxnSpPr>
          <p:spPr>
            <a:xfrm>
              <a:off x="5405398" y="5722440"/>
              <a:ext cx="4078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3">
              <a:extLst>
                <a:ext uri="{FF2B5EF4-FFF2-40B4-BE49-F238E27FC236}">
                  <a16:creationId xmlns:a16="http://schemas.microsoft.com/office/drawing/2014/main" id="{7EFF6569-FDC5-4C68-AE6B-7C32D88ED7ED}"/>
                </a:ext>
              </a:extLst>
            </p:cNvPr>
            <p:cNvSpPr/>
            <p:nvPr/>
          </p:nvSpPr>
          <p:spPr>
            <a:xfrm>
              <a:off x="5813275" y="5431912"/>
              <a:ext cx="1723438" cy="581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Delay by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3">
                  <a:extLst>
                    <a:ext uri="{FF2B5EF4-FFF2-40B4-BE49-F238E27FC236}">
                      <a16:creationId xmlns:a16="http://schemas.microsoft.com/office/drawing/2014/main" id="{45768143-950F-427D-9640-BF5F79FDB3FA}"/>
                    </a:ext>
                  </a:extLst>
                </p:cNvPr>
                <p:cNvSpPr/>
                <p:nvPr/>
              </p:nvSpPr>
              <p:spPr>
                <a:xfrm>
                  <a:off x="4567198" y="5431912"/>
                  <a:ext cx="838200" cy="58105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ounded Rectangle 3">
                  <a:extLst>
                    <a:ext uri="{FF2B5EF4-FFF2-40B4-BE49-F238E27FC236}">
                      <a16:creationId xmlns:a16="http://schemas.microsoft.com/office/drawing/2014/main" id="{45768143-950F-427D-9640-BF5F79FDB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198" y="5431912"/>
                  <a:ext cx="838200" cy="581055"/>
                </a:xfrm>
                <a:prstGeom prst="round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DCB3EC-4B97-491B-B48C-41EABE34D578}"/>
                    </a:ext>
                  </a:extLst>
                </p:cNvPr>
                <p:cNvSpPr txBox="1"/>
                <p:nvPr/>
              </p:nvSpPr>
              <p:spPr>
                <a:xfrm>
                  <a:off x="7848600" y="4367130"/>
                  <a:ext cx="17234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DCB3EC-4B97-491B-B48C-41EABE34D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4367130"/>
                  <a:ext cx="1723437" cy="400110"/>
                </a:xfrm>
                <a:prstGeom prst="rect">
                  <a:avLst/>
                </a:prstGeom>
                <a:blipFill>
                  <a:blip r:embed="rId41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B9785B5-120C-4F35-B4A9-CC0EA993DD00}"/>
                    </a:ext>
                  </a:extLst>
                </p:cNvPr>
                <p:cNvSpPr txBox="1"/>
                <p:nvPr/>
              </p:nvSpPr>
              <p:spPr>
                <a:xfrm>
                  <a:off x="7850144" y="5360213"/>
                  <a:ext cx="28468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where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B9785B5-120C-4F35-B4A9-CC0EA993D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144" y="5360213"/>
                  <a:ext cx="2846845" cy="707886"/>
                </a:xfrm>
                <a:prstGeom prst="rect">
                  <a:avLst/>
                </a:prstGeom>
                <a:blipFill>
                  <a:blip r:embed="rId42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851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Memoryless / With memory</a:t>
                </a:r>
              </a:p>
              <a:p>
                <a:pPr lvl="1"/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memoryless if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a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at </a:t>
                </a:r>
                <a:r>
                  <a:rPr lang="en-US" b="1" dirty="0"/>
                  <a:t>only</a:t>
                </a:r>
                <a:r>
                  <a:rPr lang="en-US" dirty="0"/>
                  <a:t> time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 </a:t>
                </a:r>
                <a:r>
                  <a:rPr lang="en-US" dirty="0"/>
                  <a:t>a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(past values)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(future values)</a:t>
                </a:r>
                <a:endParaRPr lang="en-US" dirty="0"/>
              </a:p>
              <a:p>
                <a:endParaRPr lang="en-US" dirty="0"/>
              </a:p>
              <a:p>
                <a:pPr marL="26289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262890" lvl="1" indent="0" algn="ctr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262890" lvl="1" indent="0" algn="ctr">
                  <a:buNone/>
                </a:pPr>
                <a:endParaRPr lang="en-US" dirty="0"/>
              </a:p>
              <a:p>
                <a:pPr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D48298-EB2D-4446-AF23-AE4F1549506F}"/>
                  </a:ext>
                </a:extLst>
              </p:cNvPr>
              <p:cNvSpPr txBox="1"/>
              <p:nvPr/>
            </p:nvSpPr>
            <p:spPr>
              <a:xfrm>
                <a:off x="2286000" y="5517117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D48298-EB2D-4446-AF23-AE4F1549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517117"/>
                <a:ext cx="762000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4A19B6-FD72-4600-BB35-3626CB48BE05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3048000" y="5717172"/>
            <a:ext cx="381000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B771D3-56C0-449E-91B7-D28F107E6478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6393713" y="5716130"/>
            <a:ext cx="4048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F7B4C51-7212-4BAF-8537-1A7BD3DDE240}"/>
              </a:ext>
            </a:extLst>
          </p:cNvPr>
          <p:cNvCxnSpPr>
            <a:cxnSpLocks/>
            <a:stCxn id="52" idx="3"/>
            <a:endCxn id="51" idx="1"/>
          </p:cNvCxnSpPr>
          <p:nvPr/>
        </p:nvCxnSpPr>
        <p:spPr>
          <a:xfrm>
            <a:off x="4262398" y="5716130"/>
            <a:ext cx="4078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3">
            <a:extLst>
              <a:ext uri="{FF2B5EF4-FFF2-40B4-BE49-F238E27FC236}">
                <a16:creationId xmlns:a16="http://schemas.microsoft.com/office/drawing/2014/main" id="{855A3FB4-0228-455C-829F-4FC85128CDC5}"/>
              </a:ext>
            </a:extLst>
          </p:cNvPr>
          <p:cNvSpPr/>
          <p:nvPr/>
        </p:nvSpPr>
        <p:spPr>
          <a:xfrm>
            <a:off x="4670275" y="5425602"/>
            <a:ext cx="1723438" cy="5810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Delay by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3">
                <a:extLst>
                  <a:ext uri="{FF2B5EF4-FFF2-40B4-BE49-F238E27FC236}">
                    <a16:creationId xmlns:a16="http://schemas.microsoft.com/office/drawing/2014/main" id="{567B541D-A2E2-4328-93D9-B7D784D9AFB5}"/>
                  </a:ext>
                </a:extLst>
              </p:cNvPr>
              <p:cNvSpPr/>
              <p:nvPr/>
            </p:nvSpPr>
            <p:spPr>
              <a:xfrm>
                <a:off x="3424198" y="5425602"/>
                <a:ext cx="838200" cy="5810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2" name="Rounded Rectangle 3">
                <a:extLst>
                  <a:ext uri="{FF2B5EF4-FFF2-40B4-BE49-F238E27FC236}">
                    <a16:creationId xmlns:a16="http://schemas.microsoft.com/office/drawing/2014/main" id="{567B541D-A2E2-4328-93D9-B7D784D9A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198" y="5425602"/>
                <a:ext cx="838200" cy="581055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E163B4-0BF7-4958-8391-02607D5C21D6}"/>
                  </a:ext>
                </a:extLst>
              </p:cNvPr>
              <p:cNvSpPr txBox="1"/>
              <p:nvPr/>
            </p:nvSpPr>
            <p:spPr>
              <a:xfrm>
                <a:off x="6707144" y="5353903"/>
                <a:ext cx="28468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E163B4-0BF7-4958-8391-02607D5C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44" y="5353903"/>
                <a:ext cx="2846845" cy="707886"/>
              </a:xfrm>
              <a:prstGeom prst="rect">
                <a:avLst/>
              </a:prstGeom>
              <a:blipFill>
                <a:blip r:embed="rId3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87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Causal / Anti-causal</a:t>
                </a:r>
              </a:p>
              <a:p>
                <a:pPr lvl="1"/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causal if</a:t>
                </a:r>
              </a:p>
              <a:p>
                <a:pPr marL="26289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u="sng" dirty="0"/>
                  <a:t>is only</a:t>
                </a:r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   (past and present values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anti-causal if</a:t>
                </a:r>
              </a:p>
              <a:p>
                <a:pPr marL="26289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u="sng" dirty="0"/>
                  <a:t>is only</a:t>
                </a:r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   (future values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  <a:p>
                <a:pPr marL="262890" lvl="1" indent="0">
                  <a:buNone/>
                </a:pPr>
                <a:endParaRPr lang="en-US" dirty="0"/>
              </a:p>
              <a:p>
                <a:pPr lvl="1"/>
                <a:endParaRPr lang="en-US" sz="2000" dirty="0"/>
              </a:p>
              <a:p>
                <a:pPr marL="262890" lvl="1" indent="0">
                  <a:buNone/>
                </a:pPr>
                <a:endParaRPr lang="en-US" sz="2000" dirty="0"/>
              </a:p>
              <a:p>
                <a:pPr marL="262890" lvl="1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1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Bounded-input, bounded-output (BIBO) stable / unstable</a:t>
                </a:r>
              </a:p>
              <a:p>
                <a:pPr lvl="1"/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BIBO stable if</a:t>
                </a:r>
              </a:p>
              <a:p>
                <a:pPr marL="262890" lvl="1" indent="0">
                  <a:buNone/>
                </a:pPr>
                <a:endParaRPr lang="en-US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6289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 algn="ctr">
                  <a:spcAft>
                    <a:spcPts val="1600"/>
                  </a:spcAft>
                  <a:buNone/>
                </a:pPr>
                <a:r>
                  <a:rPr lang="en-US" dirty="0"/>
                  <a:t>implies </a:t>
                </a:r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262890" lvl="1" indent="0" algn="ctr"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422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7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2FDE89-831A-43F7-A25B-D5758E00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 </a:t>
            </a:r>
            <a:r>
              <a:rPr lang="en-US" sz="5400" dirty="0"/>
              <a:t>(LTI Systems)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0E47-DAE3-4463-BAB6-122B80D2E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47A4C-D9E3-41C2-B8D6-2FF4C56FA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Memoryless / With memory</a:t>
            </a:r>
          </a:p>
          <a:p>
            <a:r>
              <a:rPr lang="en-US" dirty="0"/>
              <a:t>Causal / Anti-causal / Acausal</a:t>
            </a:r>
          </a:p>
          <a:p>
            <a:r>
              <a:rPr lang="en-US" dirty="0"/>
              <a:t>BIBO Stable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Impulse Response</a:t>
            </a:r>
          </a:p>
          <a:p>
            <a:pPr lvl="1"/>
            <a:r>
              <a:rPr lang="en-US" dirty="0"/>
              <a:t>Assume a (1) linear and (2) time-invariant system</a:t>
            </a:r>
          </a:p>
          <a:p>
            <a:pPr lvl="2"/>
            <a:r>
              <a:rPr lang="en-US" dirty="0"/>
              <a:t>That system is uniquely characterized by its impulse response: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  <p:cxnSp>
        <p:nvCxnSpPr>
          <p:cNvPr id="7" name="Straight Arrow Connector 6"/>
          <p:cNvCxnSpPr>
            <a:cxnSpLocks/>
            <a:endCxn id="13" idx="1"/>
          </p:cNvCxnSpPr>
          <p:nvPr/>
        </p:nvCxnSpPr>
        <p:spPr>
          <a:xfrm flipV="1">
            <a:off x="4257676" y="3428999"/>
            <a:ext cx="923925" cy="45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13" idx="3"/>
          </p:cNvCxnSpPr>
          <p:nvPr/>
        </p:nvCxnSpPr>
        <p:spPr>
          <a:xfrm>
            <a:off x="6376331" y="3429000"/>
            <a:ext cx="1005544" cy="45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007" y="3218085"/>
                <a:ext cx="7360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07" y="3218085"/>
                <a:ext cx="7360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71062" y="3218085"/>
                <a:ext cx="18562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62" y="3218085"/>
                <a:ext cx="18562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6044" y="3903884"/>
                <a:ext cx="7464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44" y="3903884"/>
                <a:ext cx="74642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71062" y="3903885"/>
                <a:ext cx="18878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62" y="3903885"/>
                <a:ext cx="188788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3">
                <a:extLst>
                  <a:ext uri="{FF2B5EF4-FFF2-40B4-BE49-F238E27FC236}">
                    <a16:creationId xmlns:a16="http://schemas.microsoft.com/office/drawing/2014/main" id="{27054E1C-41FE-4259-8AB1-3A069658201B}"/>
                  </a:ext>
                </a:extLst>
              </p:cNvPr>
              <p:cNvSpPr/>
              <p:nvPr/>
            </p:nvSpPr>
            <p:spPr>
              <a:xfrm>
                <a:off x="5181601" y="3014895"/>
                <a:ext cx="1194731" cy="8282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ounded Rectangle 3">
                <a:extLst>
                  <a:ext uri="{FF2B5EF4-FFF2-40B4-BE49-F238E27FC236}">
                    <a16:creationId xmlns:a16="http://schemas.microsoft.com/office/drawing/2014/main" id="{27054E1C-41FE-4259-8AB1-3A0696582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3014895"/>
                <a:ext cx="1194731" cy="8282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1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Memoryless / With memory</a:t>
                </a:r>
              </a:p>
              <a:p>
                <a:pPr lvl="1"/>
                <a:r>
                  <a:rPr lang="en-US" dirty="0"/>
                  <a:t>A linear, time invariant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has memory if</a:t>
                </a:r>
              </a:p>
              <a:p>
                <a:pPr marL="262890" lvl="1" indent="0">
                  <a:buNone/>
                </a:pPr>
                <a:endParaRPr lang="en-US" dirty="0"/>
              </a:p>
              <a:p>
                <a:pPr marL="26289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 except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 algn="ctr">
                  <a:spcAft>
                    <a:spcPts val="1600"/>
                  </a:spcAft>
                  <a:buNone/>
                </a:pPr>
                <a:r>
                  <a:rPr lang="en-US" dirty="0"/>
                  <a:t>or equivalently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6289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262890" lvl="1" indent="0" algn="ctr">
                  <a:buNone/>
                </a:pPr>
                <a:endParaRPr lang="en-US" dirty="0"/>
              </a:p>
              <a:p>
                <a:pPr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422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7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Causal / Anti-causal</a:t>
                </a:r>
              </a:p>
              <a:p>
                <a:pPr lvl="1"/>
                <a:r>
                  <a:rPr lang="en-US" dirty="0"/>
                  <a:t>A linear, time invariant system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causal if</a:t>
                </a:r>
              </a:p>
              <a:p>
                <a:pPr lvl="1"/>
                <a:endParaRPr lang="en-US" dirty="0"/>
              </a:p>
              <a:p>
                <a:pPr marL="26289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 algn="ctr">
                  <a:spcAft>
                    <a:spcPts val="1000"/>
                  </a:spcAft>
                  <a:buNone/>
                </a:pPr>
                <a:r>
                  <a:rPr lang="en-US" dirty="0"/>
                  <a:t>or equivalently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6289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>
                  <a:buNone/>
                </a:pPr>
                <a:endParaRPr lang="en-US" dirty="0"/>
              </a:p>
              <a:p>
                <a:pPr lvl="1"/>
                <a:endParaRPr lang="en-US" sz="2000" dirty="0"/>
              </a:p>
              <a:p>
                <a:pPr marL="262890" lvl="1" indent="0">
                  <a:buNone/>
                </a:pPr>
                <a:endParaRPr lang="en-US" sz="2000" dirty="0"/>
              </a:p>
              <a:p>
                <a:pPr marL="262890" lvl="1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0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Causal / Anti-causal</a:t>
                </a:r>
              </a:p>
              <a:p>
                <a:pPr lvl="1"/>
                <a:r>
                  <a:rPr lang="en-US" dirty="0"/>
                  <a:t>A linear, time invariant system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anti-causal if</a:t>
                </a:r>
              </a:p>
              <a:p>
                <a:pPr lvl="1"/>
                <a:endParaRPr lang="en-US" dirty="0"/>
              </a:p>
              <a:p>
                <a:pPr marL="26289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 algn="ctr">
                  <a:spcAft>
                    <a:spcPts val="1000"/>
                  </a:spcAft>
                  <a:buNone/>
                </a:pPr>
                <a:r>
                  <a:rPr lang="en-US" dirty="0"/>
                  <a:t>or equivalently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6289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for some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 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62890" lvl="1" indent="0">
                  <a:buNone/>
                </a:pPr>
                <a:endParaRPr lang="en-US" dirty="0"/>
              </a:p>
              <a:p>
                <a:pPr lvl="1"/>
                <a:endParaRPr lang="en-US" sz="2000" dirty="0"/>
              </a:p>
              <a:p>
                <a:pPr marL="262890" lvl="1" indent="0">
                  <a:buNone/>
                </a:pPr>
                <a:endParaRPr lang="en-US" sz="2000" dirty="0"/>
              </a:p>
              <a:p>
                <a:pPr marL="262890" lvl="1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3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2FDE89-831A-43F7-A25B-D5758E00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0E47-DAE3-4463-BAB6-122B80D2E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Bounded-input, bounded-output (BIBO) stable / unstable</a:t>
                </a:r>
              </a:p>
              <a:p>
                <a:pPr lvl="1"/>
                <a:r>
                  <a:rPr lang="en-US" dirty="0"/>
                  <a:t>A linear, time-invariant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BIBO stable if</a:t>
                </a:r>
              </a:p>
              <a:p>
                <a:pPr marL="262890" lvl="1" indent="0">
                  <a:buNone/>
                </a:pPr>
                <a:endParaRPr lang="en-US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6289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7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2FDE89-831A-43F7-A25B-D5758E00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0E47-DAE3-4463-BAB6-122B80D2E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47A4C-D9E3-41C2-B8D6-2FF4C56FA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5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this system linear? </a:t>
                </a:r>
              </a:p>
              <a:p>
                <a:pPr lvl="1"/>
                <a:r>
                  <a:rPr lang="en-US" dirty="0"/>
                  <a:t>Is this system time-invariant?</a:t>
                </a:r>
              </a:p>
              <a:p>
                <a:pPr lvl="1"/>
                <a:r>
                  <a:rPr lang="en-US" dirty="0"/>
                  <a:t>Is this system memoryless?</a:t>
                </a:r>
              </a:p>
              <a:p>
                <a:pPr lvl="1"/>
                <a:r>
                  <a:rPr lang="en-US" dirty="0"/>
                  <a:t>Is this system causal?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</p:spTree>
    <p:extLst>
      <p:ext uri="{BB962C8B-B14F-4D97-AF65-F5344CB8AC3E}">
        <p14:creationId xmlns:p14="http://schemas.microsoft.com/office/powerpoint/2010/main" val="278923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this system linear?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sz="2000" b="1" dirty="0">
                    <a:solidFill>
                      <a:srgbClr val="FA4616"/>
                    </a:solidFill>
                  </a:rPr>
                  <a:t>Non-linear (non-equal)</a:t>
                </a:r>
              </a:p>
              <a:p>
                <a:pPr lvl="1"/>
                <a:r>
                  <a:rPr lang="en-US" dirty="0"/>
                  <a:t>Is this system time-invariant?</a:t>
                </a:r>
              </a:p>
              <a:p>
                <a:pPr lvl="1"/>
                <a:r>
                  <a:rPr lang="en-US" dirty="0"/>
                  <a:t>Is this system memoryless?</a:t>
                </a:r>
              </a:p>
              <a:p>
                <a:pPr lvl="1"/>
                <a:r>
                  <a:rPr lang="en-US" dirty="0"/>
                  <a:t>Is this system causal?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</p:spTree>
    <p:extLst>
      <p:ext uri="{BB962C8B-B14F-4D97-AF65-F5344CB8AC3E}">
        <p14:creationId xmlns:p14="http://schemas.microsoft.com/office/powerpoint/2010/main" val="531621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this system linear?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  <a:p>
                <a:pPr lvl="1"/>
                <a:r>
                  <a:rPr lang="en-US" dirty="0"/>
                  <a:t>Is this system time-invariant?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FA4616"/>
                    </a:solidFill>
                  </a:rPr>
                  <a:t>Time-invariant (Equal!)</a:t>
                </a:r>
                <a:endParaRPr lang="en-US" dirty="0"/>
              </a:p>
              <a:p>
                <a:pPr lvl="1"/>
                <a:r>
                  <a:rPr lang="en-US" dirty="0"/>
                  <a:t>Is this system memoryless?</a:t>
                </a:r>
              </a:p>
              <a:p>
                <a:pPr lvl="1"/>
                <a:r>
                  <a:rPr lang="en-US" dirty="0"/>
                  <a:t>Is this system causal?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 b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</p:spTree>
    <p:extLst>
      <p:ext uri="{BB962C8B-B14F-4D97-AF65-F5344CB8AC3E}">
        <p14:creationId xmlns:p14="http://schemas.microsoft.com/office/powerpoint/2010/main" val="52921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this system linear?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  <a:p>
                <a:pPr lvl="1"/>
                <a:r>
                  <a:rPr lang="en-US" dirty="0"/>
                  <a:t>Is this system time-invariant?</a:t>
                </a:r>
              </a:p>
              <a:p>
                <a:pPr lvl="1"/>
                <a:r>
                  <a:rPr lang="en-US" dirty="0"/>
                  <a:t>Is this system memoryless?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only depends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at the current time</a:t>
                </a:r>
              </a:p>
              <a:p>
                <a:pPr lvl="2"/>
                <a:r>
                  <a:rPr lang="en-US" b="1" dirty="0">
                    <a:solidFill>
                      <a:srgbClr val="FA4616"/>
                    </a:solidFill>
                  </a:rPr>
                  <a:t>Memoryless</a:t>
                </a:r>
                <a:endParaRPr lang="en-US" dirty="0"/>
              </a:p>
              <a:p>
                <a:pPr lvl="1"/>
                <a:r>
                  <a:rPr lang="en-US" dirty="0"/>
                  <a:t>Is this system causal?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</p:spTree>
    <p:extLst>
      <p:ext uri="{BB962C8B-B14F-4D97-AF65-F5344CB8AC3E}">
        <p14:creationId xmlns:p14="http://schemas.microsoft.com/office/powerpoint/2010/main" val="1526371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Consider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this system linear?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  <a:p>
                <a:pPr lvl="1"/>
                <a:r>
                  <a:rPr lang="en-US" dirty="0"/>
                  <a:t>Is this system time-invariant?</a:t>
                </a:r>
              </a:p>
              <a:p>
                <a:pPr lvl="1"/>
                <a:r>
                  <a:rPr lang="en-US" dirty="0"/>
                  <a:t>Is this system memoryless?</a:t>
                </a:r>
              </a:p>
              <a:p>
                <a:pPr lvl="1"/>
                <a:r>
                  <a:rPr lang="en-US" dirty="0"/>
                  <a:t>Is this system causal?</a:t>
                </a:r>
              </a:p>
              <a:p>
                <a:pPr lvl="2"/>
                <a:r>
                  <a:rPr lang="en-US" b="1" dirty="0">
                    <a:solidFill>
                      <a:srgbClr val="FA4616"/>
                    </a:solidFill>
                  </a:rPr>
                  <a:t>Causal because we are memoryless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</p:spTree>
    <p:extLst>
      <p:ext uri="{BB962C8B-B14F-4D97-AF65-F5344CB8AC3E}">
        <p14:creationId xmlns:p14="http://schemas.microsoft.com/office/powerpoint/2010/main" val="328385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Input-output system model</a:t>
                </a:r>
              </a:p>
              <a:p>
                <a:pPr lvl="1"/>
                <a:r>
                  <a:rPr lang="en-US" dirty="0"/>
                  <a:t>A generic system is defined by</a:t>
                </a:r>
              </a:p>
              <a:p>
                <a:pPr lvl="1"/>
                <a:endParaRPr lang="en-US" dirty="0"/>
              </a:p>
              <a:p>
                <a:pPr marL="26289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2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smartdata.ece.ufl.edu/eee5502/notes/class02/fig0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429926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martdata.ece.ufl.edu/eee5502/notes/class02/fig0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27441525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smartdata.ece.ufl.edu/eee5502/notes/class02/fig0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66265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martdata.ece.ufl.edu/eee5502/notes/class02/fig02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8970963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smartdata.ece.ufl.edu/eee5502/notes/class02/fig02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4983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martdata.ece.ufl.edu/eee5502/notes/class02/fig02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72764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smartdata.ece.ufl.edu/eee5502/notes/class02/fig024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360553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029200" y="3348335"/>
            <a:ext cx="0" cy="7620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67353" y="3348335"/>
            <a:ext cx="0" cy="1600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19800" y="3348335"/>
            <a:ext cx="0" cy="106680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1" y="4138146"/>
            <a:ext cx="164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Output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17403" y="4465604"/>
            <a:ext cx="164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29200" y="4948535"/>
            <a:ext cx="164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7586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system is a mapping from inputs to and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0292E5-9370-47D0-8661-B4BC8785BA07}"/>
              </a:ext>
            </a:extLst>
          </p:cNvPr>
          <p:cNvGrpSpPr/>
          <p:nvPr/>
        </p:nvGrpSpPr>
        <p:grpSpPr>
          <a:xfrm>
            <a:off x="2510672" y="2169415"/>
            <a:ext cx="6922266" cy="1259586"/>
            <a:chOff x="2510672" y="2169415"/>
            <a:chExt cx="6922266" cy="125958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860334" y="3047999"/>
              <a:ext cx="9144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969465" y="3047999"/>
              <a:ext cx="9144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83450" y="2832555"/>
                  <a:ext cx="74642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450" y="2832555"/>
                  <a:ext cx="746423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98489" y="2805325"/>
                  <a:ext cx="243444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]=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489" y="2805325"/>
                  <a:ext cx="243444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3">
                  <a:extLst>
                    <a:ext uri="{FF2B5EF4-FFF2-40B4-BE49-F238E27FC236}">
                      <a16:creationId xmlns:a16="http://schemas.microsoft.com/office/drawing/2014/main" id="{8739113C-D83B-434F-84A0-F6861D02DFD3}"/>
                    </a:ext>
                  </a:extLst>
                </p:cNvPr>
                <p:cNvSpPr/>
                <p:nvPr/>
              </p:nvSpPr>
              <p:spPr>
                <a:xfrm>
                  <a:off x="4774735" y="2600792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3">
                  <a:extLst>
                    <a:ext uri="{FF2B5EF4-FFF2-40B4-BE49-F238E27FC236}">
                      <a16:creationId xmlns:a16="http://schemas.microsoft.com/office/drawing/2014/main" id="{8739113C-D83B-434F-84A0-F6861D02D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735" y="2600792"/>
                  <a:ext cx="1194731" cy="82820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315CDD-916F-4A06-85EF-95147F542CB5}"/>
                </a:ext>
              </a:extLst>
            </p:cNvPr>
            <p:cNvSpPr txBox="1"/>
            <p:nvPr/>
          </p:nvSpPr>
          <p:spPr>
            <a:xfrm>
              <a:off x="2510672" y="216992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tx2"/>
                  </a:solidFill>
                </a:rPr>
                <a:t>Input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D0B14-9FF4-4773-871C-E59D2970D3EF}"/>
                </a:ext>
              </a:extLst>
            </p:cNvPr>
            <p:cNvSpPr txBox="1"/>
            <p:nvPr/>
          </p:nvSpPr>
          <p:spPr>
            <a:xfrm>
              <a:off x="7014327" y="2169415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Output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978F0-CC0B-4139-A9A7-084DD990BA68}"/>
                </a:ext>
              </a:extLst>
            </p:cNvPr>
            <p:cNvSpPr txBox="1"/>
            <p:nvPr/>
          </p:nvSpPr>
          <p:spPr>
            <a:xfrm>
              <a:off x="4648200" y="2169415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41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Example systems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	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  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	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𝑅𝐶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422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37835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Interconnections</a:t>
            </a:r>
          </a:p>
          <a:p>
            <a:pPr lvl="1"/>
            <a:r>
              <a:rPr lang="en-US" dirty="0"/>
              <a:t>Serial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2890" lvl="1" indent="0">
              <a:buNone/>
            </a:pPr>
            <a:endParaRPr lang="en-US" dirty="0"/>
          </a:p>
          <a:p>
            <a:pPr lvl="1"/>
            <a:r>
              <a:rPr lang="en-US" dirty="0"/>
              <a:t>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03C87-D494-4F10-932A-7FA22ED89339}"/>
              </a:ext>
            </a:extLst>
          </p:cNvPr>
          <p:cNvGrpSpPr/>
          <p:nvPr/>
        </p:nvGrpSpPr>
        <p:grpSpPr>
          <a:xfrm>
            <a:off x="2617984" y="1931556"/>
            <a:ext cx="7165667" cy="828209"/>
            <a:chOff x="2617984" y="1931556"/>
            <a:chExt cx="7165667" cy="82820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407548" y="2342301"/>
              <a:ext cx="3800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17984" y="2131899"/>
                  <a:ext cx="6381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984" y="2131899"/>
                  <a:ext cx="63812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5714" r="-1714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03852" y="2086181"/>
                  <a:ext cx="2779799" cy="4150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3852" y="2086181"/>
                  <a:ext cx="2779799" cy="4150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3">
                  <a:extLst>
                    <a:ext uri="{FF2B5EF4-FFF2-40B4-BE49-F238E27FC236}">
                      <a16:creationId xmlns:a16="http://schemas.microsoft.com/office/drawing/2014/main" id="{8E6219FF-0C6B-4114-A3C7-7894563C300D}"/>
                    </a:ext>
                  </a:extLst>
                </p:cNvPr>
                <p:cNvSpPr/>
                <p:nvPr/>
              </p:nvSpPr>
              <p:spPr>
                <a:xfrm>
                  <a:off x="3757498" y="1931556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ounded Rectangle 3">
                  <a:extLst>
                    <a:ext uri="{FF2B5EF4-FFF2-40B4-BE49-F238E27FC236}">
                      <a16:creationId xmlns:a16="http://schemas.microsoft.com/office/drawing/2014/main" id="{8E6219FF-0C6B-4114-A3C7-7894563C3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498" y="1931556"/>
                  <a:ext cx="1194731" cy="82820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FA056-183A-4AF2-9693-4596463D754D}"/>
                </a:ext>
              </a:extLst>
            </p:cNvPr>
            <p:cNvCxnSpPr/>
            <p:nvPr/>
          </p:nvCxnSpPr>
          <p:spPr>
            <a:xfrm>
              <a:off x="4956120" y="2342301"/>
              <a:ext cx="3800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">
                  <a:extLst>
                    <a:ext uri="{FF2B5EF4-FFF2-40B4-BE49-F238E27FC236}">
                      <a16:creationId xmlns:a16="http://schemas.microsoft.com/office/drawing/2014/main" id="{9D96B33B-9751-4219-8EDF-FC3D86C4B191}"/>
                    </a:ext>
                  </a:extLst>
                </p:cNvPr>
                <p:cNvSpPr/>
                <p:nvPr/>
              </p:nvSpPr>
              <p:spPr>
                <a:xfrm>
                  <a:off x="5336896" y="1931556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ounded Rectangle 3">
                  <a:extLst>
                    <a:ext uri="{FF2B5EF4-FFF2-40B4-BE49-F238E27FC236}">
                      <a16:creationId xmlns:a16="http://schemas.microsoft.com/office/drawing/2014/main" id="{9D96B33B-9751-4219-8EDF-FC3D86C4B1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896" y="1931556"/>
                  <a:ext cx="1194731" cy="82820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B08FB9-9B2D-4EA9-9003-450196D0E408}"/>
                </a:ext>
              </a:extLst>
            </p:cNvPr>
            <p:cNvCxnSpPr/>
            <p:nvPr/>
          </p:nvCxnSpPr>
          <p:spPr>
            <a:xfrm>
              <a:off x="6525092" y="2333423"/>
              <a:ext cx="3800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4CA467-26E5-4068-9B63-33A598353593}"/>
              </a:ext>
            </a:extLst>
          </p:cNvPr>
          <p:cNvGrpSpPr/>
          <p:nvPr/>
        </p:nvGrpSpPr>
        <p:grpSpPr>
          <a:xfrm>
            <a:off x="2601263" y="4098238"/>
            <a:ext cx="7304738" cy="1858459"/>
            <a:chOff x="2601263" y="4098238"/>
            <a:chExt cx="7304738" cy="1858459"/>
          </a:xfrm>
        </p:grpSpPr>
        <p:cxnSp>
          <p:nvCxnSpPr>
            <p:cNvPr id="23" name="Straight Arrow Connector 22"/>
            <p:cNvCxnSpPr>
              <a:cxnSpLocks/>
              <a:stCxn id="69" idx="6"/>
            </p:cNvCxnSpPr>
            <p:nvPr/>
          </p:nvCxnSpPr>
          <p:spPr>
            <a:xfrm flipV="1">
              <a:off x="5715001" y="4989122"/>
              <a:ext cx="478683" cy="19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cxnSpLocks/>
              <a:endCxn id="37" idx="1"/>
            </p:cNvCxnSpPr>
            <p:nvPr/>
          </p:nvCxnSpPr>
          <p:spPr>
            <a:xfrm flipV="1">
              <a:off x="3240284" y="4512343"/>
              <a:ext cx="706682" cy="501441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cxnSpLocks/>
              <a:endCxn id="38" idx="1"/>
            </p:cNvCxnSpPr>
            <p:nvPr/>
          </p:nvCxnSpPr>
          <p:spPr>
            <a:xfrm>
              <a:off x="3240285" y="5013784"/>
              <a:ext cx="706681" cy="528809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cxnSpLocks/>
              <a:stCxn id="38" idx="3"/>
              <a:endCxn id="69" idx="4"/>
            </p:cNvCxnSpPr>
            <p:nvPr/>
          </p:nvCxnSpPr>
          <p:spPr>
            <a:xfrm flipV="1">
              <a:off x="5141696" y="5181600"/>
              <a:ext cx="382804" cy="360992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cxnSpLocks/>
              <a:stCxn id="37" idx="3"/>
              <a:endCxn id="69" idx="0"/>
            </p:cNvCxnSpPr>
            <p:nvPr/>
          </p:nvCxnSpPr>
          <p:spPr>
            <a:xfrm>
              <a:off x="5141698" y="4512342"/>
              <a:ext cx="382803" cy="28825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">
                  <a:extLst>
                    <a:ext uri="{FF2B5EF4-FFF2-40B4-BE49-F238E27FC236}">
                      <a16:creationId xmlns:a16="http://schemas.microsoft.com/office/drawing/2014/main" id="{76471149-A8FB-415E-8545-0F2A9D21A924}"/>
                    </a:ext>
                  </a:extLst>
                </p:cNvPr>
                <p:cNvSpPr/>
                <p:nvPr/>
              </p:nvSpPr>
              <p:spPr>
                <a:xfrm>
                  <a:off x="3946967" y="4098238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ounded Rectangle 3">
                  <a:extLst>
                    <a:ext uri="{FF2B5EF4-FFF2-40B4-BE49-F238E27FC236}">
                      <a16:creationId xmlns:a16="http://schemas.microsoft.com/office/drawing/2014/main" id="{76471149-A8FB-415E-8545-0F2A9D21A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967" y="4098238"/>
                  <a:ext cx="1194731" cy="82820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">
                  <a:extLst>
                    <a:ext uri="{FF2B5EF4-FFF2-40B4-BE49-F238E27FC236}">
                      <a16:creationId xmlns:a16="http://schemas.microsoft.com/office/drawing/2014/main" id="{A513A717-CE16-46A6-99A2-77D6BB3887C8}"/>
                    </a:ext>
                  </a:extLst>
                </p:cNvPr>
                <p:cNvSpPr/>
                <p:nvPr/>
              </p:nvSpPr>
              <p:spPr>
                <a:xfrm>
                  <a:off x="3946966" y="5128488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ounded Rectangle 3">
                  <a:extLst>
                    <a:ext uri="{FF2B5EF4-FFF2-40B4-BE49-F238E27FC236}">
                      <a16:creationId xmlns:a16="http://schemas.microsoft.com/office/drawing/2014/main" id="{A513A717-CE16-46A6-99A2-77D6BB388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966" y="5128488"/>
                  <a:ext cx="1194731" cy="828209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B4263C-3308-415A-8677-1D87BE890920}"/>
                </a:ext>
              </a:extLst>
            </p:cNvPr>
            <p:cNvGrpSpPr/>
            <p:nvPr/>
          </p:nvGrpSpPr>
          <p:grpSpPr>
            <a:xfrm>
              <a:off x="5334000" y="4800600"/>
              <a:ext cx="381000" cy="381000"/>
              <a:chOff x="6018193" y="3429000"/>
              <a:chExt cx="1295400" cy="12954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CFFEC5A-0169-4E91-ABA0-2A9A0C42D402}"/>
                  </a:ext>
                </a:extLst>
              </p:cNvPr>
              <p:cNvSpPr/>
              <p:nvPr/>
            </p:nvSpPr>
            <p:spPr>
              <a:xfrm>
                <a:off x="6018193" y="3429000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Cross 69">
                <a:extLst>
                  <a:ext uri="{FF2B5EF4-FFF2-40B4-BE49-F238E27FC236}">
                    <a16:creationId xmlns:a16="http://schemas.microsoft.com/office/drawing/2014/main" id="{BC661B18-ADF1-482E-AC7A-2E8274FFFACF}"/>
                  </a:ext>
                </a:extLst>
              </p:cNvPr>
              <p:cNvSpPr/>
              <p:nvPr/>
            </p:nvSpPr>
            <p:spPr>
              <a:xfrm>
                <a:off x="6344655" y="3759556"/>
                <a:ext cx="639261" cy="639261"/>
              </a:xfrm>
              <a:prstGeom prst="plus">
                <a:avLst>
                  <a:gd name="adj" fmla="val 49565"/>
                </a:avLst>
              </a:prstGeom>
              <a:noFill/>
              <a:ln w="2857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30084044">
                      <a:custGeom>
                        <a:avLst/>
                        <a:gdLst>
                          <a:gd name="connsiteX0" fmla="*/ 0 w 639261"/>
                          <a:gd name="connsiteY0" fmla="*/ 316850 h 639261"/>
                          <a:gd name="connsiteX1" fmla="*/ 316850 w 639261"/>
                          <a:gd name="connsiteY1" fmla="*/ 316850 h 639261"/>
                          <a:gd name="connsiteX2" fmla="*/ 316850 w 639261"/>
                          <a:gd name="connsiteY2" fmla="*/ 0 h 639261"/>
                          <a:gd name="connsiteX3" fmla="*/ 322411 w 639261"/>
                          <a:gd name="connsiteY3" fmla="*/ 0 h 639261"/>
                          <a:gd name="connsiteX4" fmla="*/ 322411 w 639261"/>
                          <a:gd name="connsiteY4" fmla="*/ 316850 h 639261"/>
                          <a:gd name="connsiteX5" fmla="*/ 639261 w 639261"/>
                          <a:gd name="connsiteY5" fmla="*/ 316850 h 639261"/>
                          <a:gd name="connsiteX6" fmla="*/ 639261 w 639261"/>
                          <a:gd name="connsiteY6" fmla="*/ 322411 h 639261"/>
                          <a:gd name="connsiteX7" fmla="*/ 322411 w 639261"/>
                          <a:gd name="connsiteY7" fmla="*/ 322411 h 639261"/>
                          <a:gd name="connsiteX8" fmla="*/ 322411 w 639261"/>
                          <a:gd name="connsiteY8" fmla="*/ 639261 h 639261"/>
                          <a:gd name="connsiteX9" fmla="*/ 316850 w 639261"/>
                          <a:gd name="connsiteY9" fmla="*/ 639261 h 639261"/>
                          <a:gd name="connsiteX10" fmla="*/ 316850 w 639261"/>
                          <a:gd name="connsiteY10" fmla="*/ 322411 h 639261"/>
                          <a:gd name="connsiteX11" fmla="*/ 0 w 639261"/>
                          <a:gd name="connsiteY11" fmla="*/ 322411 h 639261"/>
                          <a:gd name="connsiteX12" fmla="*/ 0 w 639261"/>
                          <a:gd name="connsiteY12" fmla="*/ 316850 h 6392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639261" h="639261" extrusionOk="0">
                            <a:moveTo>
                              <a:pt x="0" y="316850"/>
                            </a:moveTo>
                            <a:cubicBezTo>
                              <a:pt x="141555" y="311115"/>
                              <a:pt x="198701" y="322378"/>
                              <a:pt x="316850" y="316850"/>
                            </a:cubicBezTo>
                            <a:cubicBezTo>
                              <a:pt x="326812" y="198660"/>
                              <a:pt x="304642" y="149125"/>
                              <a:pt x="316850" y="0"/>
                            </a:cubicBezTo>
                            <a:cubicBezTo>
                              <a:pt x="319004" y="45"/>
                              <a:pt x="320979" y="248"/>
                              <a:pt x="322411" y="0"/>
                            </a:cubicBezTo>
                            <a:cubicBezTo>
                              <a:pt x="335697" y="87509"/>
                              <a:pt x="322681" y="235891"/>
                              <a:pt x="322411" y="316850"/>
                            </a:cubicBezTo>
                            <a:cubicBezTo>
                              <a:pt x="400581" y="309807"/>
                              <a:pt x="520512" y="328456"/>
                              <a:pt x="639261" y="316850"/>
                            </a:cubicBezTo>
                            <a:cubicBezTo>
                              <a:pt x="639015" y="319522"/>
                              <a:pt x="639281" y="320280"/>
                              <a:pt x="639261" y="322411"/>
                            </a:cubicBezTo>
                            <a:cubicBezTo>
                              <a:pt x="545992" y="308587"/>
                              <a:pt x="442259" y="316675"/>
                              <a:pt x="322411" y="322411"/>
                            </a:cubicBezTo>
                            <a:cubicBezTo>
                              <a:pt x="315726" y="398056"/>
                              <a:pt x="326010" y="515657"/>
                              <a:pt x="322411" y="639261"/>
                            </a:cubicBezTo>
                            <a:cubicBezTo>
                              <a:pt x="319977" y="639033"/>
                              <a:pt x="318335" y="639318"/>
                              <a:pt x="316850" y="639261"/>
                            </a:cubicBezTo>
                            <a:cubicBezTo>
                              <a:pt x="326168" y="499906"/>
                              <a:pt x="303679" y="463297"/>
                              <a:pt x="316850" y="322411"/>
                            </a:cubicBezTo>
                            <a:cubicBezTo>
                              <a:pt x="233538" y="322871"/>
                              <a:pt x="71553" y="311292"/>
                              <a:pt x="0" y="322411"/>
                            </a:cubicBezTo>
                            <a:cubicBezTo>
                              <a:pt x="-16" y="321287"/>
                              <a:pt x="-149" y="318340"/>
                              <a:pt x="0" y="316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E1284A0-DC73-40B4-8842-675DF01B47E2}"/>
                    </a:ext>
                  </a:extLst>
                </p:cNvPr>
                <p:cNvSpPr txBox="1"/>
                <p:nvPr/>
              </p:nvSpPr>
              <p:spPr>
                <a:xfrm>
                  <a:off x="2601263" y="4813194"/>
                  <a:ext cx="6381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E1284A0-DC73-40B4-8842-675DF01B4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263" y="4813194"/>
                  <a:ext cx="63812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731" r="-17308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0451E21-4A16-4083-90D0-E5C0C4D53266}"/>
                    </a:ext>
                  </a:extLst>
                </p:cNvPr>
                <p:cNvSpPr txBox="1"/>
                <p:nvPr/>
              </p:nvSpPr>
              <p:spPr>
                <a:xfrm>
                  <a:off x="6189664" y="4800600"/>
                  <a:ext cx="37163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0451E21-4A16-4083-90D0-E5C0C4D53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9664" y="4800600"/>
                  <a:ext cx="371633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3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334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Interconnections</a:t>
            </a:r>
          </a:p>
          <a:p>
            <a:pPr lvl="1"/>
            <a:r>
              <a:rPr lang="en-US" dirty="0"/>
              <a:t>Feedback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8260F4-BA21-4789-8148-22F4507246E4}"/>
              </a:ext>
            </a:extLst>
          </p:cNvPr>
          <p:cNvGrpSpPr/>
          <p:nvPr/>
        </p:nvGrpSpPr>
        <p:grpSpPr>
          <a:xfrm>
            <a:off x="508392" y="2248102"/>
            <a:ext cx="9117675" cy="1866698"/>
            <a:chOff x="508392" y="2248102"/>
            <a:chExt cx="9117675" cy="1866698"/>
          </a:xfrm>
        </p:grpSpPr>
        <p:cxnSp>
          <p:nvCxnSpPr>
            <p:cNvPr id="27" name="Straight Arrow Connector 26"/>
            <p:cNvCxnSpPr>
              <a:cxnSpLocks/>
              <a:endCxn id="30" idx="2"/>
            </p:cNvCxnSpPr>
            <p:nvPr/>
          </p:nvCxnSpPr>
          <p:spPr>
            <a:xfrm flipV="1">
              <a:off x="2783856" y="2662208"/>
              <a:ext cx="564626" cy="4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cxnSpLocks/>
              <a:stCxn id="30" idx="6"/>
            </p:cNvCxnSpPr>
            <p:nvPr/>
          </p:nvCxnSpPr>
          <p:spPr>
            <a:xfrm>
              <a:off x="3729482" y="2662207"/>
              <a:ext cx="2150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cxnSpLocks/>
              <a:endCxn id="17" idx="3"/>
            </p:cNvCxnSpPr>
            <p:nvPr/>
          </p:nvCxnSpPr>
          <p:spPr>
            <a:xfrm rot="5400000">
              <a:off x="4820224" y="3064598"/>
              <a:ext cx="1049205" cy="22298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cxnSpLocks/>
              <a:stCxn id="17" idx="1"/>
              <a:endCxn id="30" idx="4"/>
            </p:cNvCxnSpPr>
            <p:nvPr/>
          </p:nvCxnSpPr>
          <p:spPr>
            <a:xfrm rot="10800000">
              <a:off x="3538982" y="2852707"/>
              <a:ext cx="499618" cy="84798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3">
                  <a:extLst>
                    <a:ext uri="{FF2B5EF4-FFF2-40B4-BE49-F238E27FC236}">
                      <a16:creationId xmlns:a16="http://schemas.microsoft.com/office/drawing/2014/main" id="{B655FC78-4FC0-4F98-88F2-8B132F22D8CC}"/>
                    </a:ext>
                  </a:extLst>
                </p:cNvPr>
                <p:cNvSpPr/>
                <p:nvPr/>
              </p:nvSpPr>
              <p:spPr>
                <a:xfrm>
                  <a:off x="4038601" y="3286591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3">
                  <a:extLst>
                    <a:ext uri="{FF2B5EF4-FFF2-40B4-BE49-F238E27FC236}">
                      <a16:creationId xmlns:a16="http://schemas.microsoft.com/office/drawing/2014/main" id="{B655FC78-4FC0-4F98-88F2-8B132F22D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1" y="3286591"/>
                  <a:ext cx="1194731" cy="82820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0A7B07-3636-4984-BB9D-378D27674166}"/>
                </a:ext>
              </a:extLst>
            </p:cNvPr>
            <p:cNvGrpSpPr/>
            <p:nvPr/>
          </p:nvGrpSpPr>
          <p:grpSpPr>
            <a:xfrm>
              <a:off x="3348482" y="2471707"/>
              <a:ext cx="381000" cy="381000"/>
              <a:chOff x="6018193" y="3429000"/>
              <a:chExt cx="1295400" cy="12954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E66BD3C-F900-48A3-88EE-A044038F8958}"/>
                  </a:ext>
                </a:extLst>
              </p:cNvPr>
              <p:cNvSpPr/>
              <p:nvPr/>
            </p:nvSpPr>
            <p:spPr>
              <a:xfrm>
                <a:off x="6018193" y="3429000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Cross 33">
                <a:extLst>
                  <a:ext uri="{FF2B5EF4-FFF2-40B4-BE49-F238E27FC236}">
                    <a16:creationId xmlns:a16="http://schemas.microsoft.com/office/drawing/2014/main" id="{FC34CCF7-9BF0-4681-8E37-7EB59646B25D}"/>
                  </a:ext>
                </a:extLst>
              </p:cNvPr>
              <p:cNvSpPr/>
              <p:nvPr/>
            </p:nvSpPr>
            <p:spPr>
              <a:xfrm>
                <a:off x="6344655" y="3759556"/>
                <a:ext cx="639261" cy="639261"/>
              </a:xfrm>
              <a:prstGeom prst="plus">
                <a:avLst>
                  <a:gd name="adj" fmla="val 49565"/>
                </a:avLst>
              </a:prstGeom>
              <a:noFill/>
              <a:ln w="2857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830084044">
                      <a:custGeom>
                        <a:avLst/>
                        <a:gdLst>
                          <a:gd name="connsiteX0" fmla="*/ 0 w 639261"/>
                          <a:gd name="connsiteY0" fmla="*/ 316850 h 639261"/>
                          <a:gd name="connsiteX1" fmla="*/ 316850 w 639261"/>
                          <a:gd name="connsiteY1" fmla="*/ 316850 h 639261"/>
                          <a:gd name="connsiteX2" fmla="*/ 316850 w 639261"/>
                          <a:gd name="connsiteY2" fmla="*/ 0 h 639261"/>
                          <a:gd name="connsiteX3" fmla="*/ 322411 w 639261"/>
                          <a:gd name="connsiteY3" fmla="*/ 0 h 639261"/>
                          <a:gd name="connsiteX4" fmla="*/ 322411 w 639261"/>
                          <a:gd name="connsiteY4" fmla="*/ 316850 h 639261"/>
                          <a:gd name="connsiteX5" fmla="*/ 639261 w 639261"/>
                          <a:gd name="connsiteY5" fmla="*/ 316850 h 639261"/>
                          <a:gd name="connsiteX6" fmla="*/ 639261 w 639261"/>
                          <a:gd name="connsiteY6" fmla="*/ 322411 h 639261"/>
                          <a:gd name="connsiteX7" fmla="*/ 322411 w 639261"/>
                          <a:gd name="connsiteY7" fmla="*/ 322411 h 639261"/>
                          <a:gd name="connsiteX8" fmla="*/ 322411 w 639261"/>
                          <a:gd name="connsiteY8" fmla="*/ 639261 h 639261"/>
                          <a:gd name="connsiteX9" fmla="*/ 316850 w 639261"/>
                          <a:gd name="connsiteY9" fmla="*/ 639261 h 639261"/>
                          <a:gd name="connsiteX10" fmla="*/ 316850 w 639261"/>
                          <a:gd name="connsiteY10" fmla="*/ 322411 h 639261"/>
                          <a:gd name="connsiteX11" fmla="*/ 0 w 639261"/>
                          <a:gd name="connsiteY11" fmla="*/ 322411 h 639261"/>
                          <a:gd name="connsiteX12" fmla="*/ 0 w 639261"/>
                          <a:gd name="connsiteY12" fmla="*/ 316850 h 6392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639261" h="639261" extrusionOk="0">
                            <a:moveTo>
                              <a:pt x="0" y="316850"/>
                            </a:moveTo>
                            <a:cubicBezTo>
                              <a:pt x="141555" y="311115"/>
                              <a:pt x="198701" y="322378"/>
                              <a:pt x="316850" y="316850"/>
                            </a:cubicBezTo>
                            <a:cubicBezTo>
                              <a:pt x="326812" y="198660"/>
                              <a:pt x="304642" y="149125"/>
                              <a:pt x="316850" y="0"/>
                            </a:cubicBezTo>
                            <a:cubicBezTo>
                              <a:pt x="319004" y="45"/>
                              <a:pt x="320979" y="248"/>
                              <a:pt x="322411" y="0"/>
                            </a:cubicBezTo>
                            <a:cubicBezTo>
                              <a:pt x="335697" y="87509"/>
                              <a:pt x="322681" y="235891"/>
                              <a:pt x="322411" y="316850"/>
                            </a:cubicBezTo>
                            <a:cubicBezTo>
                              <a:pt x="400581" y="309807"/>
                              <a:pt x="520512" y="328456"/>
                              <a:pt x="639261" y="316850"/>
                            </a:cubicBezTo>
                            <a:cubicBezTo>
                              <a:pt x="639015" y="319522"/>
                              <a:pt x="639281" y="320280"/>
                              <a:pt x="639261" y="322411"/>
                            </a:cubicBezTo>
                            <a:cubicBezTo>
                              <a:pt x="545992" y="308587"/>
                              <a:pt x="442259" y="316675"/>
                              <a:pt x="322411" y="322411"/>
                            </a:cubicBezTo>
                            <a:cubicBezTo>
                              <a:pt x="315726" y="398056"/>
                              <a:pt x="326010" y="515657"/>
                              <a:pt x="322411" y="639261"/>
                            </a:cubicBezTo>
                            <a:cubicBezTo>
                              <a:pt x="319977" y="639033"/>
                              <a:pt x="318335" y="639318"/>
                              <a:pt x="316850" y="639261"/>
                            </a:cubicBezTo>
                            <a:cubicBezTo>
                              <a:pt x="326168" y="499906"/>
                              <a:pt x="303679" y="463297"/>
                              <a:pt x="316850" y="322411"/>
                            </a:cubicBezTo>
                            <a:cubicBezTo>
                              <a:pt x="233538" y="322871"/>
                              <a:pt x="71553" y="311292"/>
                              <a:pt x="0" y="322411"/>
                            </a:cubicBezTo>
                            <a:cubicBezTo>
                              <a:pt x="-16" y="321287"/>
                              <a:pt x="-149" y="318340"/>
                              <a:pt x="0" y="316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FE44AD-0586-42E4-9484-1CAF85F1EAF7}"/>
                    </a:ext>
                  </a:extLst>
                </p:cNvPr>
                <p:cNvSpPr txBox="1"/>
                <p:nvPr/>
              </p:nvSpPr>
              <p:spPr>
                <a:xfrm>
                  <a:off x="508392" y="2456686"/>
                  <a:ext cx="6381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FE44AD-0586-42E4-9484-1CAF85F1E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392" y="2456686"/>
                  <a:ext cx="63812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714" r="-17143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3E25C39-FE36-4446-A664-75B649C21088}"/>
                    </a:ext>
                  </a:extLst>
                </p:cNvPr>
                <p:cNvSpPr txBox="1"/>
                <p:nvPr/>
              </p:nvSpPr>
              <p:spPr>
                <a:xfrm>
                  <a:off x="5991226" y="2456686"/>
                  <a:ext cx="36348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3E25C39-FE36-4446-A664-75B649C21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226" y="2456686"/>
                  <a:ext cx="363484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2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3">
                  <a:extLst>
                    <a:ext uri="{FF2B5EF4-FFF2-40B4-BE49-F238E27FC236}">
                      <a16:creationId xmlns:a16="http://schemas.microsoft.com/office/drawing/2014/main" id="{6D958723-84B2-491B-A77B-6F3DFE7B63CF}"/>
                    </a:ext>
                  </a:extLst>
                </p:cNvPr>
                <p:cNvSpPr/>
                <p:nvPr/>
              </p:nvSpPr>
              <p:spPr>
                <a:xfrm>
                  <a:off x="1717809" y="2248102"/>
                  <a:ext cx="1194731" cy="8282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0" name="Rounded Rectangle 3">
                  <a:extLst>
                    <a:ext uri="{FF2B5EF4-FFF2-40B4-BE49-F238E27FC236}">
                      <a16:creationId xmlns:a16="http://schemas.microsoft.com/office/drawing/2014/main" id="{6D958723-84B2-491B-A77B-6F3DFE7B6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809" y="2248102"/>
                  <a:ext cx="1194731" cy="82820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65A053-8665-47ED-BEEB-6276B5A4F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8044" y="2662520"/>
              <a:ext cx="564626" cy="4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69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2FDE89-831A-43F7-A25B-D5758E00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 </a:t>
            </a:r>
            <a:r>
              <a:rPr lang="en-US" sz="5400" dirty="0"/>
              <a:t>(General Systems)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0E47-DAE3-4463-BAB6-122B80D2E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FBB0-EB23-4FC5-946B-A18A2E59EF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47A4C-D9E3-41C2-B8D6-2FF4C56FA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Linear / Non-linear</a:t>
            </a:r>
          </a:p>
          <a:p>
            <a:r>
              <a:rPr lang="en-US" dirty="0"/>
              <a:t>Time-invariant / Time-varying</a:t>
            </a:r>
          </a:p>
          <a:p>
            <a:r>
              <a:rPr lang="en-US" dirty="0"/>
              <a:t>Memoryless / With memory</a:t>
            </a:r>
          </a:p>
          <a:p>
            <a:r>
              <a:rPr lang="en-US" dirty="0"/>
              <a:t>Causal / Anti-causal </a:t>
            </a:r>
          </a:p>
          <a:p>
            <a:r>
              <a:rPr lang="en-US" dirty="0"/>
              <a:t>BIBO Stable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4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4801" y="990600"/>
                <a:ext cx="11546417" cy="2948764"/>
              </a:xfrm>
            </p:spPr>
            <p:txBody>
              <a:bodyPr/>
              <a:lstStyle/>
              <a:p>
                <a:r>
                  <a:rPr lang="en-US" dirty="0"/>
                  <a:t>Linear / Nonlinear</a:t>
                </a:r>
              </a:p>
              <a:p>
                <a:pPr lvl="1"/>
                <a:r>
                  <a:rPr lang="en-US" dirty="0"/>
                  <a:t>A system is linear if</a:t>
                </a:r>
              </a:p>
              <a:p>
                <a:pPr marL="26289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 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262890" lvl="1" indent="0" algn="ctr">
                  <a:spcAft>
                    <a:spcPts val="1000"/>
                  </a:spcAft>
                  <a:buNone/>
                </a:pPr>
                <a:r>
                  <a:rPr lang="en-US" dirty="0"/>
                  <a:t>then</a:t>
                </a:r>
              </a:p>
              <a:p>
                <a:pPr marL="26289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4801" y="990600"/>
                <a:ext cx="11546417" cy="2948764"/>
              </a:xfrm>
              <a:blipFill>
                <a:blip r:embed="rId2"/>
                <a:stretch>
                  <a:fillRect l="-528" t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7FAEF7-F79B-43A3-A385-8A53E8B503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Properties</a:t>
            </a:r>
          </a:p>
        </p:txBody>
      </p:sp>
      <p:pic>
        <p:nvPicPr>
          <p:cNvPr id="1026" name="Picture 2" descr="http://smartdata.ece.ufl.edu/eee5502/notes/class02/fi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89714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smartdata.ece.ufl.edu/eee5502/notes/class02/fig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809353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data.ece.ufl.edu/eee5502/notes/class02/fig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695799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martdata.ece.ufl.edu/eee5502/notes/class02/fig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608010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rtdata.ece.ufl.edu/eee5502/notes/class02/fig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517475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martdata.ece.ufl.edu/eee5502/notes/class02/fig0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426940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rtdata.ece.ufl.edu/eee5502/notes/class02/fig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1307893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martdata.ece.ufl.edu/eee5502/notes/class02/fig0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1220104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artdata.ece.ufl.edu/eee5502/notes/class02/fig0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112956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martdata.ece.ufl.edu/eee5502/notes/class02/fig0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-103903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martdata.ece.ufl.edu/eee5502/notes/class02/fig0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907161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data.ece.ufl.edu/eee5502/notes/class02/fig0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819372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rtdata.ece.ufl.edu/eee5502/notes/class02/fig0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-698785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martdata.ece.ufl.edu/eee5502/notes/class02/fig0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-61099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rtdata.ece.ufl.edu/eee5502/notes/class02/fig0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-520461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martdata.ece.ufl.edu/eee5502/notes/class02/fig02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55402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smartdata.ece.ufl.edu/eee5502/notes/class02/fig026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431915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martdata.ece.ufl.edu/eee5502/notes/class02/fig027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87447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smartdata.ece.ufl.edu/eee5502/notes/class02/fig028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38" y="875236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rtdata.ece.ufl.edu/eee5502/notes/class02/fig029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74433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smartdata.ece.ufl.edu/eee5502/notes/class02/fig030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0952321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smartdata.ece.ufl.edu/eee5502/notes/class02/fig03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27709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smartdata.ece.ufl.edu/eee5502/notes/class02/fig03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315497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smartdata.ece.ufl.edu/eee5502/notes/class02/fig033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3638588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smartdata.ece.ufl.edu/eee5502/notes/class02/fig034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52417463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martdata.ece.ufl.edu/eee5502/notes/class02/fig03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484282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smartdata.ece.ufl.edu/eee5502/notes/class02/fig036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73621700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92299"/>
      </p:ext>
    </p:extLst>
  </p:cSld>
  <p:clrMapOvr>
    <a:masterClrMapping/>
  </p:clrMapOvr>
</p:sld>
</file>

<file path=ppt/theme/theme1.xml><?xml version="1.0" encoding="utf-8"?>
<a:theme xmlns:a="http://schemas.openxmlformats.org/drawingml/2006/main" name="carnegie_mellon_ece">
  <a:themeElements>
    <a:clrScheme name="Custom 1">
      <a:dk1>
        <a:sysClr val="windowText" lastClr="000000"/>
      </a:dk1>
      <a:lt1>
        <a:sysClr val="window" lastClr="FFFFFF"/>
      </a:lt1>
      <a:dk2>
        <a:srgbClr val="FA461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>
    <a:extraClrScheme>
      <a:clrScheme name="ece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61DF4FC8B444C93A92C140D68D2DB" ma:contentTypeVersion="2" ma:contentTypeDescription="Create a new document." ma:contentTypeScope="" ma:versionID="602dcc25f54ad6ba81c9adf2e730c7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97F2F-0988-49FF-9204-870220208138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565FAF-FB13-4806-9CDA-99D08956C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3D4FEB-C75D-4B56-A2FF-B279B2CD6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25113</TotalTime>
  <Words>917</Words>
  <Application>Microsoft Office PowerPoint</Application>
  <PresentationFormat>Widescreen</PresentationFormat>
  <Paragraphs>260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Cambria Math</vt:lpstr>
      <vt:lpstr>Cambria</vt:lpstr>
      <vt:lpstr>Gentona SemiBold</vt:lpstr>
      <vt:lpstr>Calibri</vt:lpstr>
      <vt:lpstr>Wingdings</vt:lpstr>
      <vt:lpstr>Arial</vt:lpstr>
      <vt:lpstr>carnegie_mellon_ece</vt:lpstr>
      <vt:lpstr>Lecture 3: Continuous and Discrete-Time Systems</vt:lpstr>
      <vt:lpstr>Representing Systems</vt:lpstr>
      <vt:lpstr>Systems</vt:lpstr>
      <vt:lpstr>Systems</vt:lpstr>
      <vt:lpstr>Systems</vt:lpstr>
      <vt:lpstr>Systems</vt:lpstr>
      <vt:lpstr>Systems</vt:lpstr>
      <vt:lpstr>System Properties (General Systems)</vt:lpstr>
      <vt:lpstr>System Properties</vt:lpstr>
      <vt:lpstr>System Properties</vt:lpstr>
      <vt:lpstr>System Properties</vt:lpstr>
      <vt:lpstr>System Properties</vt:lpstr>
      <vt:lpstr>System Properties</vt:lpstr>
      <vt:lpstr>System Properties</vt:lpstr>
      <vt:lpstr>System Properties (LTI Systems)</vt:lpstr>
      <vt:lpstr>Systems</vt:lpstr>
      <vt:lpstr>System Properties</vt:lpstr>
      <vt:lpstr>System Properties</vt:lpstr>
      <vt:lpstr>System Properties</vt:lpstr>
      <vt:lpstr>System Properties</vt:lpstr>
      <vt:lpstr>Example Problems</vt:lpstr>
      <vt:lpstr>System Properties</vt:lpstr>
      <vt:lpstr>System Properties</vt:lpstr>
      <vt:lpstr>System Properties</vt:lpstr>
      <vt:lpstr>System Properties</vt:lpstr>
      <vt:lpstr>System Properties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4750 / EEE 5502</dc:title>
  <dc:creator>Joel B. Harley</dc:creator>
  <cp:lastModifiedBy>Harley,Joel</cp:lastModifiedBy>
  <cp:revision>678</cp:revision>
  <cp:lastPrinted>2018-08-28T12:16:05Z</cp:lastPrinted>
  <dcterms:created xsi:type="dcterms:W3CDTF">2011-02-10T15:04:44Z</dcterms:created>
  <dcterms:modified xsi:type="dcterms:W3CDTF">2021-09-09T09:17:07Z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0x010100AAD61DF4FC8B444C93A92C140D68D2DB</vt:lpwstr>
  </property>
</Properties>
</file>